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jpeg" ContentType="image/jpeg"/>
  <Override PartName="/ppt/media/image15.jpeg" ContentType="image/jpeg"/>
  <Override PartName="/ppt/media/image12.png" ContentType="image/png"/>
  <Override PartName="/ppt/media/image7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17.jpeg" ContentType="image/jpeg"/>
  <Override PartName="/ppt/media/image6.png" ContentType="image/png"/>
  <Override PartName="/ppt/media/image11.png" ContentType="image/png"/>
  <Override PartName="/ppt/media/image8.png" ContentType="image/png"/>
  <Override PartName="/ppt/media/image9.png" ContentType="image/png"/>
  <Override PartName="/ppt/media/image13.jpeg" ContentType="image/jpeg"/>
  <Override PartName="/ppt/media/image14.jpeg" ContentType="image/jpeg"/>
  <Override PartName="/ppt/media/image16.jpeg" ContentType="image/jpeg"/>
  <Override PartName="/ppt/media/image18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0283A5-37A5-4D49-8030-715F29244E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650827-9DDB-4C2A-8D67-4FA807DA1A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FC54ED-4E1D-4768-A683-1CE33D385A9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17A5EC-0921-4277-BC8A-A7A5C07B4FA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B55A28-E8E8-4A1F-9726-ED10A8935B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B72531-7A69-48CD-8710-7AB28A5837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038299-E12E-43A9-9A4D-06054A28F7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03DDA6-865B-46D1-8305-A8CAE6E697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1AE8B9-9D0E-4C84-820C-4CB755F172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C767C2-B244-4FD1-A237-398D201160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E2827D-9654-4D0B-864C-AB2E129E9D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366091-47CE-42AB-9A85-D8D0C34BA0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7763EA-CC39-4711-B814-B570E219FD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9FF184-A413-435F-A874-A7DC65FBE2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0E328D-3735-464B-A7D3-A450375ED6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B4B679-4302-40DC-AC72-6E630E3AD7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63799C-5BDE-467A-91B2-460004120B9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61334A4-2480-471D-B551-7ED8E36458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9B3C0F9-290A-4FE2-BE1C-CB6C62964B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F6719E6-BE03-4591-B2C5-E30DF500DF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9D281B-F922-451A-AD1D-0E353651F5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80FAB6-847A-4C86-A7EA-3F7FF75252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9D9905-0AFD-4E58-877E-079D8B781D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1D12598-A977-4139-8B6C-4E18CA81A1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02C44C1-DE9D-4B30-8A8F-547070E685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89CB4EE-A18F-401B-85A8-58B5A007FC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68F13F-25BC-47DF-BF27-52162F34FB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DB35569-4B0A-44BA-ADA5-AFBD16D87E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BDA873-2F24-4DFC-A945-B9902A7B09F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BD7887-C2D6-4D19-9716-CAC56D6B5DB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8ECBDC-7A66-432A-BE6C-5360572E46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D187EC-27E7-4C2E-97F7-8F40168EB3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2D67F2-7CC6-4DED-A8F7-3D2F34A617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DD7EAA-1510-41E0-BAA1-08A53DEAE5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085E28-F0C4-4613-A09C-FD86226524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4ABD00-787F-4B4E-838B-BC9A143E78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EADE4A-17F3-4599-B209-76A0C473C50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BFA470-0A5B-4B9A-9F8B-D1152D9BBB2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8b8b8b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DACC04A-1A97-456A-B7CB-4F45DE4E87F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4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ИНФОРМАЦИОННОЕ МОЛОДЕЖНОЕ АГЕНТСТВО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282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г. ШАРЫПОВО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одзаголовок 2"/>
          <p:cNvSpPr/>
          <p:nvPr/>
        </p:nvSpPr>
        <p:spPr>
          <a:xfrm>
            <a:off x="1523880" y="69408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МУНИЦИПАЛЬНОЕ БЮДЖЕТНОЕ УЧРЕЖДЕНИЕ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МОЛОДЕЖНЫЙ ЦЕНТР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graphicFrame>
        <p:nvGraphicFramePr>
          <p:cNvPr id="174" name="Содержимое 5"/>
          <p:cNvGraphicFramePr/>
          <p:nvPr/>
        </p:nvGraphicFramePr>
        <p:xfrm>
          <a:off x="600840" y="222120"/>
          <a:ext cx="10974600" cy="4911120"/>
        </p:xfrm>
        <a:graphic>
          <a:graphicData uri="http://schemas.openxmlformats.org/drawingml/2006/table">
            <a:tbl>
              <a:tblPr/>
              <a:tblGrid>
                <a:gridCol w="1829160"/>
                <a:gridCol w="1829160"/>
                <a:gridCol w="1829160"/>
                <a:gridCol w="1829160"/>
                <a:gridCol w="1829160"/>
                <a:gridCol w="1829160"/>
              </a:tblGrid>
              <a:tr h="400680">
                <a:tc>
                  <a:txBody>
                    <a:bodyPr anchor="t">
                      <a:noAutofit/>
                    </a:bodyPr>
                    <a:p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 активистов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Место в рейтинге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Достижения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77868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Открытое пространство «Сгущёнка»;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6 звезд – 2017 г.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0068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Инфопоток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2050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2332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513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РДШ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60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138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(из них 9 активисты)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250 участников РДШ на 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611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АВПК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173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273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 место - 2016 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 место – 2017 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006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Краслидер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006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Команда 2019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513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КВН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102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136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3 место – 2016г.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 место – 2017г.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10396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Экстремальный спорт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Создана уличная площадка для воркаута (2017 г.)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175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311120" y="266400"/>
            <a:ext cx="10096200" cy="809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Кадровое обеспечение 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66720" y="1357200"/>
            <a:ext cx="10828440" cy="83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8b8b8b"/>
                </a:solidFill>
                <a:latin typeface="Calibri"/>
              </a:rPr>
              <a:t>МБУ МЦ «ИМА» укомплектовано специалистами на 100 % согласно штатному расписанию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8" name="Таблица 4"/>
          <p:cNvGraphicFramePr/>
          <p:nvPr/>
        </p:nvGraphicFramePr>
        <p:xfrm>
          <a:off x="1238040" y="2154600"/>
          <a:ext cx="10000800" cy="4480920"/>
        </p:xfrm>
        <a:graphic>
          <a:graphicData uri="http://schemas.openxmlformats.org/drawingml/2006/table">
            <a:tbl>
              <a:tblPr/>
              <a:tblGrid>
                <a:gridCol w="7383600"/>
                <a:gridCol w="2617200"/>
              </a:tblGrid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Должность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Директор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Методист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Специалист по работе с молодежью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Заведующий хозяйством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Сторож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Вахтер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Уборщик служебных помещений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ВСЕГО: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Образование сотрудников МБУ МЦ «ИМА»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82" name="Содержимое 5"/>
          <p:cNvGraphicFramePr/>
          <p:nvPr/>
        </p:nvGraphicFramePr>
        <p:xfrm>
          <a:off x="746640" y="1671480"/>
          <a:ext cx="10515240" cy="279576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465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 человек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Высшее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Средне-специальное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Неоконченное высшее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Среднее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Неоконченное средне-специальное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84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Заголовок 1"/>
          <p:cNvSpPr/>
          <p:nvPr/>
        </p:nvSpPr>
        <p:spPr>
          <a:xfrm>
            <a:off x="1528200" y="335880"/>
            <a:ext cx="7435080" cy="8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320040" indent="-320040">
              <a:lnSpc>
                <a:spcPct val="100000"/>
              </a:lnSpc>
              <a:buClr>
                <a:srgbClr val="548235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04040"/>
                </a:solidFill>
                <a:latin typeface="Calibri Light"/>
              </a:rPr>
              <a:t>Имущество</a:t>
            </a:r>
            <a:endParaRPr b="0" lang="ru-RU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Текст 2"/>
          <p:cNvSpPr/>
          <p:nvPr/>
        </p:nvSpPr>
        <p:spPr>
          <a:xfrm>
            <a:off x="1553400" y="1730880"/>
            <a:ext cx="8490240" cy="45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Open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Стоимость имущества, закрепленного собственником имущества за Учреждением на праве оперативного управления –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4 828 755,00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Показатели финансового состояния Учреждения: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Недвижимое имущество, всего – 2 644 000,00;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Остаточная стоимость – 2 157 055,00;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Особо ценное движимое имущество – 2 184 755,00;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Остаточная стоимость – 213 480,00.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88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Заголовок 1"/>
          <p:cNvSpPr/>
          <p:nvPr/>
        </p:nvSpPr>
        <p:spPr>
          <a:xfrm>
            <a:off x="1528200" y="335880"/>
            <a:ext cx="7435080" cy="8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320040" indent="-320040">
              <a:lnSpc>
                <a:spcPct val="100000"/>
              </a:lnSpc>
              <a:tabLst>
                <a:tab algn="l" pos="0"/>
              </a:tabLst>
            </a:pPr>
            <a:endParaRPr b="1" lang="ru-RU" sz="4600" spc="-1" strike="noStrike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190" name="Текст 2"/>
          <p:cNvSpPr/>
          <p:nvPr/>
        </p:nvSpPr>
        <p:spPr>
          <a:xfrm>
            <a:off x="1553400" y="1730880"/>
            <a:ext cx="8490240" cy="45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Рисунок 9" descr="cNPcu1l7Dn8.jpg"/>
          <p:cNvPicPr/>
          <p:nvPr/>
        </p:nvPicPr>
        <p:blipFill>
          <a:blip r:embed="rId2"/>
          <a:stretch/>
        </p:blipFill>
        <p:spPr>
          <a:xfrm>
            <a:off x="2547360" y="718560"/>
            <a:ext cx="6321960" cy="483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3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ЦЕЛЬ – развитие потенциала молодежи в интересах города.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2443320"/>
            <a:ext cx="5479920" cy="251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Ключевой механизм – выявление и поддержка инициатив молодых людей, отвечающих актуальным приоритетам социально-экономического развития города.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Рисунок 5" descr=""/>
          <p:cNvPicPr/>
          <p:nvPr/>
        </p:nvPicPr>
        <p:blipFill>
          <a:blip r:embed="rId2"/>
          <a:stretch/>
        </p:blipFill>
        <p:spPr>
          <a:xfrm>
            <a:off x="6485400" y="1316880"/>
            <a:ext cx="4528080" cy="30211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ФЛАГМАНСКИЕ ПРОГРАММЫ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Объект 4" descr=""/>
          <p:cNvPicPr/>
          <p:nvPr/>
        </p:nvPicPr>
        <p:blipFill>
          <a:blip r:embed="rId1"/>
          <a:srcRect l="33285" t="13705" r="25509" b="67747"/>
          <a:stretch/>
        </p:blipFill>
        <p:spPr>
          <a:xfrm>
            <a:off x="407160" y="1507680"/>
            <a:ext cx="3576960" cy="90540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3" descr=""/>
          <p:cNvPicPr/>
          <p:nvPr/>
        </p:nvPicPr>
        <p:blipFill>
          <a:blip r:embed="rId2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5" descr=""/>
          <p:cNvPicPr/>
          <p:nvPr/>
        </p:nvPicPr>
        <p:blipFill>
          <a:blip r:embed="rId3"/>
          <a:srcRect l="33110" t="13815" r="25475" b="67813"/>
          <a:stretch/>
        </p:blipFill>
        <p:spPr>
          <a:xfrm>
            <a:off x="4206960" y="4860000"/>
            <a:ext cx="3676320" cy="91728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6" descr=""/>
          <p:cNvPicPr/>
          <p:nvPr/>
        </p:nvPicPr>
        <p:blipFill>
          <a:blip r:embed="rId4"/>
          <a:srcRect l="33150" t="13815" r="25340" b="67813"/>
          <a:stretch/>
        </p:blipFill>
        <p:spPr>
          <a:xfrm>
            <a:off x="4206960" y="1507680"/>
            <a:ext cx="3676320" cy="91512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7" descr=""/>
          <p:cNvPicPr/>
          <p:nvPr/>
        </p:nvPicPr>
        <p:blipFill>
          <a:blip r:embed="rId5"/>
          <a:srcRect l="33246" t="13574" r="25475" b="67695"/>
          <a:stretch/>
        </p:blipFill>
        <p:spPr>
          <a:xfrm>
            <a:off x="8106120" y="3723840"/>
            <a:ext cx="3583080" cy="9144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8" descr=""/>
          <p:cNvPicPr/>
          <p:nvPr/>
        </p:nvPicPr>
        <p:blipFill>
          <a:blip r:embed="rId6"/>
          <a:srcRect l="33179" t="13574" r="25475" b="67935"/>
          <a:stretch/>
        </p:blipFill>
        <p:spPr>
          <a:xfrm>
            <a:off x="8106120" y="2595600"/>
            <a:ext cx="3583080" cy="90144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9" descr=""/>
          <p:cNvPicPr/>
          <p:nvPr/>
        </p:nvPicPr>
        <p:blipFill>
          <a:blip r:embed="rId7"/>
          <a:srcRect l="33228" t="13692" r="25475" b="67813"/>
          <a:stretch/>
        </p:blipFill>
        <p:spPr>
          <a:xfrm>
            <a:off x="4206960" y="2626920"/>
            <a:ext cx="3676320" cy="92592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10" descr=""/>
          <p:cNvPicPr/>
          <p:nvPr/>
        </p:nvPicPr>
        <p:blipFill>
          <a:blip r:embed="rId8"/>
          <a:srcRect l="33179" t="13815" r="25475" b="67695"/>
          <a:stretch/>
        </p:blipFill>
        <p:spPr>
          <a:xfrm>
            <a:off x="407160" y="3723840"/>
            <a:ext cx="3576960" cy="9000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11" descr=""/>
          <p:cNvPicPr/>
          <p:nvPr/>
        </p:nvPicPr>
        <p:blipFill>
          <a:blip r:embed="rId9"/>
          <a:srcRect l="33110" t="13775" r="25408" b="67695"/>
          <a:stretch/>
        </p:blipFill>
        <p:spPr>
          <a:xfrm>
            <a:off x="4206960" y="3723840"/>
            <a:ext cx="3676320" cy="92376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2" descr=""/>
          <p:cNvPicPr/>
          <p:nvPr/>
        </p:nvPicPr>
        <p:blipFill>
          <a:blip r:embed="rId10"/>
          <a:srcRect l="33179" t="13815" r="25475" b="67695"/>
          <a:stretch/>
        </p:blipFill>
        <p:spPr>
          <a:xfrm>
            <a:off x="8106120" y="1514160"/>
            <a:ext cx="3583080" cy="90144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14" descr=""/>
          <p:cNvPicPr/>
          <p:nvPr/>
        </p:nvPicPr>
        <p:blipFill>
          <a:blip r:embed="rId11"/>
          <a:srcRect l="33314" t="13574" r="25475" b="67935"/>
          <a:stretch/>
        </p:blipFill>
        <p:spPr>
          <a:xfrm>
            <a:off x="307800" y="2625120"/>
            <a:ext cx="3676320" cy="92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44" name="Рисунок 3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" descr="https://pp.userapi.com/c637729/v637729404/5af43/JM5skoBUz8A.jpg"/>
          <p:cNvPicPr/>
          <p:nvPr/>
        </p:nvPicPr>
        <p:blipFill>
          <a:blip r:embed="rId2"/>
          <a:srcRect l="0" t="25271" r="0" b="31106"/>
          <a:stretch/>
        </p:blipFill>
        <p:spPr>
          <a:xfrm>
            <a:off x="0" y="0"/>
            <a:ext cx="12191760" cy="3550320"/>
          </a:xfrm>
          <a:prstGeom prst="rect">
            <a:avLst/>
          </a:prstGeom>
          <a:ln w="0">
            <a:noFill/>
          </a:ln>
        </p:spPr>
      </p:pic>
      <p:pic>
        <p:nvPicPr>
          <p:cNvPr id="146" name="Объект 4" descr=""/>
          <p:cNvPicPr/>
          <p:nvPr/>
        </p:nvPicPr>
        <p:blipFill>
          <a:blip r:embed="rId3"/>
          <a:srcRect l="33285" t="13705" r="25509" b="67747"/>
          <a:stretch/>
        </p:blipFill>
        <p:spPr>
          <a:xfrm>
            <a:off x="0" y="3877200"/>
            <a:ext cx="3576960" cy="905400"/>
          </a:xfrm>
          <a:prstGeom prst="rect">
            <a:avLst/>
          </a:prstGeom>
          <a:ln w="0">
            <a:noFill/>
          </a:ln>
        </p:spPr>
      </p:pic>
      <p:sp>
        <p:nvSpPr>
          <p:cNvPr id="147" name="TextBox 7"/>
          <p:cNvSpPr/>
          <p:nvPr/>
        </p:nvSpPr>
        <p:spPr>
          <a:xfrm>
            <a:off x="3863520" y="3877200"/>
            <a:ext cx="78915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Более 500 зрителей посмотрели мастер-классы и экстремальные шоу в 2017 г. (Около 200 зрителей в 2016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Более 15 человек в активе муниципального штаба в 2017 г.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(5 чел. в 2016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Создана уличная площадка для воркаута (2017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4" descr="https://pp.userapi.com/c837533/v837533353/5a63b/nDlBfAe6H2U.jpg"/>
          <p:cNvPicPr/>
          <p:nvPr/>
        </p:nvPicPr>
        <p:blipFill>
          <a:blip r:embed="rId2"/>
          <a:srcRect l="0" t="12116" r="0" b="22158"/>
          <a:stretch/>
        </p:blipFill>
        <p:spPr>
          <a:xfrm>
            <a:off x="0" y="0"/>
            <a:ext cx="10080000" cy="3558240"/>
          </a:xfrm>
          <a:prstGeom prst="rect">
            <a:avLst/>
          </a:prstGeom>
          <a:ln w="0">
            <a:noFill/>
          </a:ln>
        </p:spPr>
      </p:pic>
      <p:sp>
        <p:nvSpPr>
          <p:cNvPr id="150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Рисунок 5" descr=""/>
          <p:cNvPicPr/>
          <p:nvPr/>
        </p:nvPicPr>
        <p:blipFill>
          <a:blip r:embed="rId3"/>
          <a:srcRect l="33228" t="13692" r="25475" b="67813"/>
          <a:stretch/>
        </p:blipFill>
        <p:spPr>
          <a:xfrm>
            <a:off x="0" y="3695400"/>
            <a:ext cx="3676320" cy="925920"/>
          </a:xfrm>
          <a:prstGeom prst="rect">
            <a:avLst/>
          </a:prstGeom>
          <a:ln w="0">
            <a:noFill/>
          </a:ln>
        </p:spPr>
      </p:pic>
      <p:sp>
        <p:nvSpPr>
          <p:cNvPr id="152" name="TextBox 7"/>
          <p:cNvSpPr/>
          <p:nvPr/>
        </p:nvSpPr>
        <p:spPr>
          <a:xfrm>
            <a:off x="3830760" y="3695400"/>
            <a:ext cx="7693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7 команд КВН в муниципальном образовании;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136 человек в активе муниципального штаба в 2017 г.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(102 чел. в 2016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Более 1000 человек стали зрителями событий КВН в 2017 г.;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Лига КВН г. Шарыпово «Куба» получила статус зональной лиги КВН в 2017 г.;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Штаб занял 1 место на «Новом фарватере 2017», занимает 1 место в рейтинге штабов Красноярского края (3 место в 2016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182880" y="3997080"/>
            <a:ext cx="12191760" cy="312156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3853440" y="3788280"/>
            <a:ext cx="8048520" cy="168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marL="20916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25 активистов добровольческого движения в городе в 2017 г. (20 чел. в 2016 г.);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60 добрых дел в городе совершил актив флагманской программы в 2017 г. (50 добрых дел в 2016 г.);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1500 благополучателей в 2017 г. (1200 благополучателей в 2016 г.)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Picture 1" descr="C:\Users\Люба\Desktop\J10lmLyQ7R8.jpg"/>
          <p:cNvPicPr/>
          <p:nvPr/>
        </p:nvPicPr>
        <p:blipFill>
          <a:blip r:embed="rId2"/>
          <a:stretch/>
        </p:blipFill>
        <p:spPr>
          <a:xfrm>
            <a:off x="4140000" y="0"/>
            <a:ext cx="7020000" cy="364428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11" descr=""/>
          <p:cNvPicPr/>
          <p:nvPr/>
        </p:nvPicPr>
        <p:blipFill>
          <a:blip r:embed="rId3"/>
          <a:srcRect l="33179" t="13574" r="25475" b="67935"/>
          <a:stretch/>
        </p:blipFill>
        <p:spPr>
          <a:xfrm>
            <a:off x="0" y="3666600"/>
            <a:ext cx="3583080" cy="90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/>
          </p:nvPr>
        </p:nvSpPr>
        <p:spPr>
          <a:xfrm>
            <a:off x="3984120" y="3605400"/>
            <a:ext cx="7369200" cy="181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marL="221040" indent="-221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3 штаба флагманской программы в городе в 2017 г. (1 штаб в 2016 г.)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30 мероприятий в городе совершил актив флагманской программы в 2017 г. (18 мероприятий в 2016 г.)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4000 человек вовлечены в мероприятия в 2017 г. (Более 1700 человек в 2016 г.)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Рисунок 5" descr=""/>
          <p:cNvPicPr/>
          <p:nvPr/>
        </p:nvPicPr>
        <p:blipFill>
          <a:blip r:embed="rId2"/>
          <a:srcRect l="33150" t="13815" r="25340" b="67813"/>
          <a:stretch/>
        </p:blipFill>
        <p:spPr>
          <a:xfrm>
            <a:off x="0" y="3493080"/>
            <a:ext cx="3676320" cy="91512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" descr="C:\Users\Люба\Desktop\EVAoyUcjkr8.jpg"/>
          <p:cNvPicPr/>
          <p:nvPr/>
        </p:nvPicPr>
        <p:blipFill>
          <a:blip r:embed="rId3"/>
          <a:stretch/>
        </p:blipFill>
        <p:spPr>
          <a:xfrm>
            <a:off x="4320000" y="0"/>
            <a:ext cx="6300000" cy="33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501000"/>
            <a:ext cx="12191760" cy="335664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3971160" y="3657600"/>
            <a:ext cx="7382160" cy="2518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АВПК входят 11 военно -патриотических клубов (273 человека), 3 отряда ЮНАРМИЯ (67 человек) 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программе: строевая, огневая, физическая ,медицинская подготовка; рукопашный бой; изучение истории вооруженных сил.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2016 году 1 место на зональном этапе ВП игры  «Сибирский щит» , окружной этап ВП игры «Сибирский щит» 6 место из 16 команд.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2017 году 5 место из 14 команд на зональном этапе ВП игры  «Сибирский щит» 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Рисунок 5" descr=""/>
          <p:cNvPicPr/>
          <p:nvPr/>
        </p:nvPicPr>
        <p:blipFill>
          <a:blip r:embed="rId2"/>
          <a:srcRect l="33246" t="13574" r="25475" b="67695"/>
          <a:stretch/>
        </p:blipFill>
        <p:spPr>
          <a:xfrm>
            <a:off x="8640" y="3606120"/>
            <a:ext cx="3583080" cy="9144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3" descr="C:\Users\Люба\Desktop\wf1AsQw9JbY.jpg"/>
          <p:cNvPicPr/>
          <p:nvPr/>
        </p:nvPicPr>
        <p:blipFill>
          <a:blip r:embed="rId3"/>
          <a:stretch/>
        </p:blipFill>
        <p:spPr>
          <a:xfrm>
            <a:off x="4284000" y="0"/>
            <a:ext cx="6660000" cy="348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Таблица по реализации Флагманских программ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1" name="Таблица 5"/>
          <p:cNvGraphicFramePr/>
          <p:nvPr/>
        </p:nvGraphicFramePr>
        <p:xfrm>
          <a:off x="1306440" y="1739880"/>
          <a:ext cx="9653040" cy="4172400"/>
        </p:xfrm>
        <a:graphic>
          <a:graphicData uri="http://schemas.openxmlformats.org/drawingml/2006/table">
            <a:tbl>
              <a:tblPr/>
              <a:tblGrid>
                <a:gridCol w="1793160"/>
                <a:gridCol w="1424520"/>
                <a:gridCol w="1608840"/>
                <a:gridCol w="1608840"/>
                <a:gridCol w="1608840"/>
                <a:gridCol w="1608840"/>
              </a:tblGrid>
              <a:tr h="252720">
                <a:tc>
                  <a:txBody>
                    <a:bodyPr anchor="t">
                      <a:noAutofit/>
                    </a:bodyPr>
                    <a:p>
                      <a:endParaRPr b="1" lang="ru-RU" sz="14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 активистов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Место в рейтинге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ru-RU" sz="14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0412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Арт-парад;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0860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Добровольчество;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0860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Волонтеры Победы;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100512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Территория 2020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indent="-2160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18 поддержанных проектов -2016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indent="-2160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22 поддержанных проектов -2017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61308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Беги за мной! Сибирь;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81756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Ассоциация студенческого спорта;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20412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ККСО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Application>LibreOffice/7.5.5.2$Windows_X86_64 LibreOffice_project/ca8fe7424262805f223b9a2334bc7181abbcbf5e</Application>
  <AppVersion>15.0000</AppVersion>
  <Words>558</Words>
  <Paragraphs>161</Paragraphs>
  <Company>IMA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2018-05-16T05:27:00Z</dcterms:created>
  <dc:creator>Пользователь Windows</dc:creator>
  <dc:description/>
  <dc:language>ru-RU</dc:language>
  <cp:lastModifiedBy/>
  <dcterms:modified xsi:type="dcterms:W3CDTF">2023-10-11T10:58:55Z</dcterms:modified>
  <cp:revision>59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14</vt:i4>
  </property>
</Properties>
</file>