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3"/>
  </p:notesMasterIdLst>
  <p:handoutMasterIdLst>
    <p:handoutMasterId r:id="rId14"/>
  </p:handout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3600450" cy="3600450"/>
  <p:notesSz cx="9926638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C52A10A-51CB-4E72-BFC5-D11517EDD149}">
          <p14:sldIdLst>
            <p14:sldId id="256"/>
            <p14:sldId id="258"/>
            <p14:sldId id="259"/>
            <p14:sldId id="260"/>
            <p14:sldId id="261"/>
            <p14:sldId id="262"/>
            <p14:sldId id="263"/>
            <p14:sldId id="264"/>
          </p14:sldIdLst>
        </p14:section>
        <p14:section name="Раздел без заголовка" id="{C972FA1D-4F4B-4C50-BB7B-AA4C437990DD}">
          <p14:sldIdLst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99" autoAdjust="0"/>
  </p:normalViewPr>
  <p:slideViewPr>
    <p:cSldViewPr snapToGrid="0">
      <p:cViewPr varScale="1">
        <p:scale>
          <a:sx n="175" d="100"/>
          <a:sy n="175" d="100"/>
        </p:scale>
        <p:origin x="289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F9D4BC-B99A-4CB6-9878-D2EABEDCE556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AF9DA9-7D33-43D4-9822-602BBD250C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95114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8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&lt;верхний колонтитул&gt;</a:t>
            </a:r>
          </a:p>
        </p:txBody>
      </p:sp>
      <p:sp>
        <p:nvSpPr>
          <p:cNvPr id="85" name="PlaceHolder 4"/>
          <p:cNvSpPr>
            <a:spLocks noGrp="1"/>
          </p:cNvSpPr>
          <p:nvPr>
            <p:ph type="dt" idx="7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  <p:sp>
        <p:nvSpPr>
          <p:cNvPr id="86" name="PlaceHolder 5"/>
          <p:cNvSpPr>
            <a:spLocks noGrp="1"/>
          </p:cNvSpPr>
          <p:nvPr>
            <p:ph type="ftr" idx="8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87" name="PlaceHolder 6"/>
          <p:cNvSpPr>
            <a:spLocks noGrp="1"/>
          </p:cNvSpPr>
          <p:nvPr>
            <p:ph type="sldNum" idx="9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4B10F836-98AE-43A3-99D1-16142EF299EA}" type="slidenum"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74096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6350" y="849313"/>
            <a:ext cx="2293938" cy="2292350"/>
          </a:xfrm>
          <a:prstGeom prst="rect">
            <a:avLst/>
          </a:prstGeom>
          <a:ln w="0">
            <a:noFill/>
          </a:ln>
        </p:spPr>
      </p:sp>
      <p:sp>
        <p:nvSpPr>
          <p:cNvPr id="223" name="PlaceHolder 2"/>
          <p:cNvSpPr>
            <a:spLocks noGrp="1"/>
          </p:cNvSpPr>
          <p:nvPr>
            <p:ph type="body"/>
          </p:nvPr>
        </p:nvSpPr>
        <p:spPr>
          <a:xfrm>
            <a:off x="992160" y="3271320"/>
            <a:ext cx="7941600" cy="2675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4" name="PlaceHolder 3"/>
          <p:cNvSpPr>
            <a:spLocks noGrp="1"/>
          </p:cNvSpPr>
          <p:nvPr>
            <p:ph type="sldNum" idx="10"/>
          </p:nvPr>
        </p:nvSpPr>
        <p:spPr>
          <a:xfrm>
            <a:off x="5622840" y="6456240"/>
            <a:ext cx="4301280" cy="340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A17AFBE3-603D-4BE0-B7A8-5DE34984E9E9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574605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6350" y="849313"/>
            <a:ext cx="2293938" cy="2292350"/>
          </a:xfrm>
          <a:prstGeom prst="rect">
            <a:avLst/>
          </a:prstGeom>
          <a:ln w="0">
            <a:noFill/>
          </a:ln>
        </p:spPr>
      </p:sp>
      <p:sp>
        <p:nvSpPr>
          <p:cNvPr id="253" name="PlaceHolder 2"/>
          <p:cNvSpPr>
            <a:spLocks noGrp="1"/>
          </p:cNvSpPr>
          <p:nvPr>
            <p:ph type="body"/>
          </p:nvPr>
        </p:nvSpPr>
        <p:spPr>
          <a:xfrm>
            <a:off x="992160" y="3271320"/>
            <a:ext cx="7941600" cy="2675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4" name="PlaceHolder 3"/>
          <p:cNvSpPr>
            <a:spLocks noGrp="1"/>
          </p:cNvSpPr>
          <p:nvPr>
            <p:ph type="sldNum" idx="20"/>
          </p:nvPr>
        </p:nvSpPr>
        <p:spPr>
          <a:xfrm>
            <a:off x="5622840" y="6456240"/>
            <a:ext cx="4301280" cy="340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3CED4D46-DD50-46A4-8580-7F2671D70BF5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10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64106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6350" y="849313"/>
            <a:ext cx="2293938" cy="2292350"/>
          </a:xfrm>
          <a:prstGeom prst="rect">
            <a:avLst/>
          </a:prstGeom>
          <a:ln w="0">
            <a:noFill/>
          </a:ln>
        </p:spPr>
      </p:sp>
      <p:sp>
        <p:nvSpPr>
          <p:cNvPr id="229" name="PlaceHolder 2"/>
          <p:cNvSpPr>
            <a:spLocks noGrp="1"/>
          </p:cNvSpPr>
          <p:nvPr>
            <p:ph type="body"/>
          </p:nvPr>
        </p:nvSpPr>
        <p:spPr>
          <a:xfrm>
            <a:off x="992160" y="3271320"/>
            <a:ext cx="7941600" cy="2675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ru-RU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0" name="PlaceHolder 3"/>
          <p:cNvSpPr>
            <a:spLocks noGrp="1"/>
          </p:cNvSpPr>
          <p:nvPr>
            <p:ph type="sldNum" idx="12"/>
          </p:nvPr>
        </p:nvSpPr>
        <p:spPr>
          <a:xfrm>
            <a:off x="5622840" y="6456240"/>
            <a:ext cx="4301280" cy="340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DE712010-1FB4-4943-A718-761B983D547D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2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07207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6350" y="849313"/>
            <a:ext cx="2293938" cy="2292350"/>
          </a:xfrm>
          <a:prstGeom prst="rect">
            <a:avLst/>
          </a:prstGeom>
          <a:ln w="0">
            <a:noFill/>
          </a:ln>
        </p:spPr>
      </p:sp>
      <p:sp>
        <p:nvSpPr>
          <p:cNvPr id="232" name="PlaceHolder 2"/>
          <p:cNvSpPr>
            <a:spLocks noGrp="1"/>
          </p:cNvSpPr>
          <p:nvPr>
            <p:ph type="body"/>
          </p:nvPr>
        </p:nvSpPr>
        <p:spPr>
          <a:xfrm>
            <a:off x="992160" y="3271320"/>
            <a:ext cx="7941600" cy="2675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PlaceHolder 3"/>
          <p:cNvSpPr>
            <a:spLocks noGrp="1"/>
          </p:cNvSpPr>
          <p:nvPr>
            <p:ph type="sldNum" idx="13"/>
          </p:nvPr>
        </p:nvSpPr>
        <p:spPr>
          <a:xfrm>
            <a:off x="5622840" y="6456240"/>
            <a:ext cx="4301280" cy="340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83F4E335-D44A-4799-A3C2-7EFEDF8429DA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93601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6350" y="849313"/>
            <a:ext cx="2293938" cy="2292350"/>
          </a:xfrm>
          <a:prstGeom prst="rect">
            <a:avLst/>
          </a:prstGeom>
          <a:ln w="0">
            <a:noFill/>
          </a:ln>
        </p:spPr>
      </p:sp>
      <p:sp>
        <p:nvSpPr>
          <p:cNvPr id="235" name="PlaceHolder 2"/>
          <p:cNvSpPr>
            <a:spLocks noGrp="1"/>
          </p:cNvSpPr>
          <p:nvPr>
            <p:ph type="body"/>
          </p:nvPr>
        </p:nvSpPr>
        <p:spPr>
          <a:xfrm>
            <a:off x="992160" y="3271320"/>
            <a:ext cx="7941600" cy="2675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6" name="PlaceHolder 3"/>
          <p:cNvSpPr>
            <a:spLocks noGrp="1"/>
          </p:cNvSpPr>
          <p:nvPr>
            <p:ph type="sldNum" idx="14"/>
          </p:nvPr>
        </p:nvSpPr>
        <p:spPr>
          <a:xfrm>
            <a:off x="5622840" y="6456240"/>
            <a:ext cx="4301280" cy="340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696F7943-6487-4B2C-89A5-AD8EF8C29DD0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4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01291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6350" y="849313"/>
            <a:ext cx="2293938" cy="2292350"/>
          </a:xfrm>
          <a:prstGeom prst="rect">
            <a:avLst/>
          </a:prstGeom>
          <a:ln w="0">
            <a:noFill/>
          </a:ln>
        </p:spPr>
      </p:sp>
      <p:sp>
        <p:nvSpPr>
          <p:cNvPr id="238" name="PlaceHolder 2"/>
          <p:cNvSpPr>
            <a:spLocks noGrp="1"/>
          </p:cNvSpPr>
          <p:nvPr>
            <p:ph type="body"/>
          </p:nvPr>
        </p:nvSpPr>
        <p:spPr>
          <a:xfrm>
            <a:off x="992160" y="3271320"/>
            <a:ext cx="7941600" cy="2675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PlaceHolder 3"/>
          <p:cNvSpPr>
            <a:spLocks noGrp="1"/>
          </p:cNvSpPr>
          <p:nvPr>
            <p:ph type="sldNum" idx="15"/>
          </p:nvPr>
        </p:nvSpPr>
        <p:spPr>
          <a:xfrm>
            <a:off x="5622840" y="6456240"/>
            <a:ext cx="4301280" cy="340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72EE25F1-8576-4FF9-A4BD-06CA447361B0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5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316539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6350" y="849313"/>
            <a:ext cx="2293938" cy="2292350"/>
          </a:xfrm>
          <a:prstGeom prst="rect">
            <a:avLst/>
          </a:prstGeom>
          <a:ln w="0">
            <a:noFill/>
          </a:ln>
        </p:spPr>
      </p:sp>
      <p:sp>
        <p:nvSpPr>
          <p:cNvPr id="241" name="PlaceHolder 2"/>
          <p:cNvSpPr>
            <a:spLocks noGrp="1"/>
          </p:cNvSpPr>
          <p:nvPr>
            <p:ph type="body"/>
          </p:nvPr>
        </p:nvSpPr>
        <p:spPr>
          <a:xfrm>
            <a:off x="992160" y="3271320"/>
            <a:ext cx="7941600" cy="2675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2" name="PlaceHolder 3"/>
          <p:cNvSpPr>
            <a:spLocks noGrp="1"/>
          </p:cNvSpPr>
          <p:nvPr>
            <p:ph type="sldNum" idx="16"/>
          </p:nvPr>
        </p:nvSpPr>
        <p:spPr>
          <a:xfrm>
            <a:off x="5622840" y="6456240"/>
            <a:ext cx="4301280" cy="340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23C32453-5909-4129-9B5E-82B0DF358AB1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6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974224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6350" y="849313"/>
            <a:ext cx="2293938" cy="2292350"/>
          </a:xfrm>
          <a:prstGeom prst="rect">
            <a:avLst/>
          </a:prstGeom>
          <a:ln w="0">
            <a:noFill/>
          </a:ln>
        </p:spPr>
      </p:sp>
      <p:sp>
        <p:nvSpPr>
          <p:cNvPr id="244" name="PlaceHolder 2"/>
          <p:cNvSpPr>
            <a:spLocks noGrp="1"/>
          </p:cNvSpPr>
          <p:nvPr>
            <p:ph type="body"/>
          </p:nvPr>
        </p:nvSpPr>
        <p:spPr>
          <a:xfrm>
            <a:off x="992160" y="3271320"/>
            <a:ext cx="7941600" cy="2675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PlaceHolder 3"/>
          <p:cNvSpPr>
            <a:spLocks noGrp="1"/>
          </p:cNvSpPr>
          <p:nvPr>
            <p:ph type="sldNum" idx="17"/>
          </p:nvPr>
        </p:nvSpPr>
        <p:spPr>
          <a:xfrm>
            <a:off x="5622840" y="6456240"/>
            <a:ext cx="4301280" cy="340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8D68302B-B1B4-4FBF-A990-BAF5FB0E8DEA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7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514585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6350" y="849313"/>
            <a:ext cx="2293938" cy="2292350"/>
          </a:xfrm>
          <a:prstGeom prst="rect">
            <a:avLst/>
          </a:prstGeom>
          <a:ln w="0">
            <a:noFill/>
          </a:ln>
        </p:spPr>
      </p:sp>
      <p:sp>
        <p:nvSpPr>
          <p:cNvPr id="247" name="PlaceHolder 2"/>
          <p:cNvSpPr>
            <a:spLocks noGrp="1"/>
          </p:cNvSpPr>
          <p:nvPr>
            <p:ph type="body"/>
          </p:nvPr>
        </p:nvSpPr>
        <p:spPr>
          <a:xfrm>
            <a:off x="992160" y="3271320"/>
            <a:ext cx="7941600" cy="2675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8" name="PlaceHolder 3"/>
          <p:cNvSpPr>
            <a:spLocks noGrp="1"/>
          </p:cNvSpPr>
          <p:nvPr>
            <p:ph type="sldNum" idx="18"/>
          </p:nvPr>
        </p:nvSpPr>
        <p:spPr>
          <a:xfrm>
            <a:off x="5622840" y="6456240"/>
            <a:ext cx="4301280" cy="340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6A154C90-3AD0-44B7-891B-AB2ED91DF123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8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390304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6350" y="849313"/>
            <a:ext cx="2293938" cy="2292350"/>
          </a:xfrm>
          <a:prstGeom prst="rect">
            <a:avLst/>
          </a:prstGeom>
          <a:ln w="0">
            <a:noFill/>
          </a:ln>
        </p:spPr>
      </p:sp>
      <p:sp>
        <p:nvSpPr>
          <p:cNvPr id="250" name="PlaceHolder 2"/>
          <p:cNvSpPr>
            <a:spLocks noGrp="1"/>
          </p:cNvSpPr>
          <p:nvPr>
            <p:ph type="body"/>
          </p:nvPr>
        </p:nvSpPr>
        <p:spPr>
          <a:xfrm>
            <a:off x="992160" y="3271320"/>
            <a:ext cx="7941600" cy="2675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PlaceHolder 3"/>
          <p:cNvSpPr>
            <a:spLocks noGrp="1"/>
          </p:cNvSpPr>
          <p:nvPr>
            <p:ph type="sldNum" idx="19"/>
          </p:nvPr>
        </p:nvSpPr>
        <p:spPr>
          <a:xfrm>
            <a:off x="5622840" y="6456240"/>
            <a:ext cx="4301280" cy="340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512E4050-1BCB-4B8A-A96D-273411BE13A3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9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44314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6A3228B-3678-492B-8959-89F0867B8417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80000" y="-1118520"/>
            <a:ext cx="3239640" cy="31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180000" y="842400"/>
            <a:ext cx="323964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4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180000" y="1933200"/>
            <a:ext cx="323964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4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D569174-89C8-4D2E-AC5F-808FE70B50E9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80000" y="-1118520"/>
            <a:ext cx="3239640" cy="31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180000" y="842400"/>
            <a:ext cx="158076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5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1840320" y="842400"/>
            <a:ext cx="158076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5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180000" y="1933200"/>
            <a:ext cx="158076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5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1840320" y="1933200"/>
            <a:ext cx="158076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5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0F29D5D-BCCE-486D-A3A8-1CE584A40431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80000" y="-1118520"/>
            <a:ext cx="3239640" cy="31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180000" y="842400"/>
            <a:ext cx="104292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1275480" y="842400"/>
            <a:ext cx="104292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2370960" y="842400"/>
            <a:ext cx="104292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180000" y="1933200"/>
            <a:ext cx="104292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1275480" y="1933200"/>
            <a:ext cx="104292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2370960" y="1933200"/>
            <a:ext cx="104292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F98CD1F1-0C16-4348-A736-1C9BC90AC4C8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A4B973DC-172E-4AD8-8F76-528CA93CF13D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180000" y="-1118520"/>
            <a:ext cx="3239640" cy="31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180000" y="842400"/>
            <a:ext cx="3239640" cy="208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FCAC7C1A-D3CC-4812-B572-4AF9A03F0C94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80000" y="-1118520"/>
            <a:ext cx="3239640" cy="31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180000" y="842400"/>
            <a:ext cx="3239640" cy="208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9C0BE797-9B1F-4175-B7FA-557504F47F26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180000" y="-1118520"/>
            <a:ext cx="3239640" cy="31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180000" y="842400"/>
            <a:ext cx="1580760" cy="208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1840320" y="842400"/>
            <a:ext cx="1580760" cy="208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ED3143D7-0FD0-4AA9-878F-2A6A834F56A9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80000" y="-1118520"/>
            <a:ext cx="3239640" cy="31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C620D95A-74E3-486D-B6DC-A94D9130F9C0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180000" y="143640"/>
            <a:ext cx="3239640" cy="278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DDBAC4C8-9779-4824-A1B9-BE73F1B7AA6C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80000" y="-1118520"/>
            <a:ext cx="3239640" cy="31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180000" y="842400"/>
            <a:ext cx="158076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5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1840320" y="842400"/>
            <a:ext cx="1580760" cy="208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180000" y="1933200"/>
            <a:ext cx="158076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5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A92498E5-CB57-42E9-BB36-275406650E1F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80000" y="-1118520"/>
            <a:ext cx="3239640" cy="31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180000" y="842400"/>
            <a:ext cx="3239640" cy="208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6962409-FE17-47BE-819B-EC1F823CB7EB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180000" y="-1118520"/>
            <a:ext cx="3239640" cy="31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180000" y="842400"/>
            <a:ext cx="1580760" cy="208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1840320" y="842400"/>
            <a:ext cx="158076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5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1840320" y="1933200"/>
            <a:ext cx="158076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5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74B5C5DB-6331-43C9-9FD3-68EA759FA223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80000" y="-1118520"/>
            <a:ext cx="3239640" cy="31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180000" y="842400"/>
            <a:ext cx="158076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5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1840320" y="842400"/>
            <a:ext cx="158076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5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180000" y="1933200"/>
            <a:ext cx="323964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4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8BA0EA74-20FC-4B97-B1AE-5B9625B35294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80000" y="-1118520"/>
            <a:ext cx="3239640" cy="31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180000" y="842400"/>
            <a:ext cx="323964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4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180000" y="1933200"/>
            <a:ext cx="323964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4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C0667662-1A79-4732-AEEF-1B0B818075A6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180000" y="-1118520"/>
            <a:ext cx="3239640" cy="31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180000" y="842400"/>
            <a:ext cx="158076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5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1840320" y="842400"/>
            <a:ext cx="158076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5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180000" y="1933200"/>
            <a:ext cx="158076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5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1840320" y="1933200"/>
            <a:ext cx="158076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5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4B68E2AD-7E49-4081-9DE6-5E913CDD88AD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80000" y="-1118520"/>
            <a:ext cx="3239640" cy="31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180000" y="842400"/>
            <a:ext cx="104292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1275480" y="842400"/>
            <a:ext cx="104292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2370960" y="842400"/>
            <a:ext cx="104292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180000" y="1933200"/>
            <a:ext cx="104292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1275480" y="1933200"/>
            <a:ext cx="104292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2370960" y="1933200"/>
            <a:ext cx="104292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43FAB759-FC1D-4A3E-9F4C-985E29E70ECC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80000" y="-1118520"/>
            <a:ext cx="3239640" cy="31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180000" y="842400"/>
            <a:ext cx="3239640" cy="208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489F207-28F5-40C5-8147-30D139BFF3CD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80000" y="-1118520"/>
            <a:ext cx="3239640" cy="31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180000" y="842400"/>
            <a:ext cx="1580760" cy="208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1840320" y="842400"/>
            <a:ext cx="1580760" cy="208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8853613-1349-420B-8371-FB6313FC49BF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80000" y="-1118520"/>
            <a:ext cx="3239640" cy="31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7056816-963C-4EE2-BA91-BC174DB87A3B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80000" y="143640"/>
            <a:ext cx="3239640" cy="278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814A743-1E3F-4DB3-A552-EF8182F3A58C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80000" y="-1118520"/>
            <a:ext cx="3239640" cy="31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180000" y="842400"/>
            <a:ext cx="158076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5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1840320" y="842400"/>
            <a:ext cx="1580760" cy="208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180000" y="1933200"/>
            <a:ext cx="158076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5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3B96AF5-B318-46C1-8872-DD9F43643A53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80000" y="-1118520"/>
            <a:ext cx="3239640" cy="31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180000" y="842400"/>
            <a:ext cx="1580760" cy="208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1840320" y="842400"/>
            <a:ext cx="158076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5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1840320" y="1933200"/>
            <a:ext cx="158076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5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879D09B-8D5E-4CAC-AD39-D48B436AB0FC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80000" y="-1118520"/>
            <a:ext cx="3239640" cy="31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180000" y="842400"/>
            <a:ext cx="158076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5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1840320" y="842400"/>
            <a:ext cx="158076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5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180000" y="1933200"/>
            <a:ext cx="3239640" cy="99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4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782FCBF-22CD-48DB-921B-64DA7BD50B07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247680" y="191520"/>
            <a:ext cx="3104640" cy="69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ftr" idx="1"/>
          </p:nvPr>
        </p:nvSpPr>
        <p:spPr>
          <a:xfrm>
            <a:off x="1192680" y="3337200"/>
            <a:ext cx="1214280" cy="190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sldNum" idx="2"/>
          </p:nvPr>
        </p:nvSpPr>
        <p:spPr>
          <a:xfrm>
            <a:off x="2542680" y="3337200"/>
            <a:ext cx="809280" cy="190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48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5708A57E-A60F-4C61-88BD-711836D39640}" type="slidenum">
              <a:rPr lang="ru-RU" sz="48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ru-RU" sz="48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 idx="3"/>
          </p:nvPr>
        </p:nvSpPr>
        <p:spPr>
          <a:xfrm>
            <a:off x="247680" y="3337200"/>
            <a:ext cx="809280" cy="190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180000" y="842400"/>
            <a:ext cx="3239640" cy="208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6000"/>
          </a:bodyPr>
          <a:lstStyle/>
          <a:p>
            <a:pPr marL="241920" indent="-18144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483840" lvl="1" indent="-18144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725760" lvl="2" indent="-16128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967680" lvl="3" indent="-12096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1209600" lvl="4" indent="-1209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1451520" lvl="5" indent="-1209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1693440" lvl="6" indent="-1209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ftr" idx="4"/>
          </p:nvPr>
        </p:nvSpPr>
        <p:spPr>
          <a:xfrm>
            <a:off x="1192680" y="3337200"/>
            <a:ext cx="1214280" cy="190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sldNum" idx="5"/>
          </p:nvPr>
        </p:nvSpPr>
        <p:spPr>
          <a:xfrm>
            <a:off x="2542680" y="3337200"/>
            <a:ext cx="809280" cy="190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48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1C98A244-4E3E-4606-AE64-EE7A969E40F9}" type="slidenum">
              <a:rPr lang="ru-RU" sz="48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ru-RU" sz="48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6"/>
          </p:nvPr>
        </p:nvSpPr>
        <p:spPr>
          <a:xfrm>
            <a:off x="247680" y="3337200"/>
            <a:ext cx="809280" cy="190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180000" y="143640"/>
            <a:ext cx="3239640" cy="600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180000" y="842400"/>
            <a:ext cx="3239640" cy="208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6000"/>
          </a:bodyPr>
          <a:lstStyle/>
          <a:p>
            <a:pPr marL="241920" indent="-18144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483840" lvl="1" indent="-18144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725760" lvl="2" indent="-16128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967680" lvl="3" indent="-12096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1209600" lvl="4" indent="-1209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1451520" lvl="5" indent="-1209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1693440" lvl="6" indent="-1209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154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53" Type="http://schemas.openxmlformats.org/officeDocument/2006/relationships/image" Target="../media/image152.sv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emf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emf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emf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5.png"/><Relationship Id="rId7" Type="http://schemas.openxmlformats.org/officeDocument/2006/relationships/image" Target="../media/image9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rosreestr.gov.ru/" TargetMode="External"/><Relationship Id="rId5" Type="http://schemas.openxmlformats.org/officeDocument/2006/relationships/hyperlink" Target="https://www.gosuslugi.ru/" TargetMode="Externa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Box 12"/>
          <p:cNvSpPr/>
          <p:nvPr/>
        </p:nvSpPr>
        <p:spPr>
          <a:xfrm>
            <a:off x="407160" y="568080"/>
            <a:ext cx="2785320" cy="92187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90000"/>
              </a:lnSpc>
            </a:pPr>
            <a:r>
              <a:rPr lang="ru-RU" sz="1200" b="1" strike="noStrike" spc="-1" dirty="0">
                <a:solidFill>
                  <a:srgbClr val="002060"/>
                </a:solidFill>
                <a:latin typeface="Arial"/>
                <a:ea typeface="DejaVu Sans"/>
              </a:rPr>
              <a:t>		</a:t>
            </a:r>
            <a:endParaRPr lang="ru-RU" sz="12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90000"/>
              </a:lnSpc>
            </a:pPr>
            <a:r>
              <a:rPr lang="ru-RU" sz="1200" b="1" strike="noStrike" spc="-1" dirty="0" smtClean="0">
                <a:solidFill>
                  <a:srgbClr val="00206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Что включается в площадь квартиры в Едином государственном реестре недвижимости? </a:t>
            </a:r>
            <a:endParaRPr lang="ru-RU" sz="12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ru-RU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9" name="Рисунок 1"/>
          <p:cNvPicPr/>
          <p:nvPr/>
        </p:nvPicPr>
        <p:blipFill>
          <a:blip r:embed="rId3"/>
          <a:stretch/>
        </p:blipFill>
        <p:spPr>
          <a:xfrm>
            <a:off x="316800" y="123840"/>
            <a:ext cx="450000" cy="450000"/>
          </a:xfrm>
          <a:prstGeom prst="rect">
            <a:avLst/>
          </a:prstGeom>
          <a:ln w="0">
            <a:noFill/>
          </a:ln>
        </p:spPr>
      </p:pic>
      <p:pic>
        <p:nvPicPr>
          <p:cNvPr id="92" name="Рисунок 4"/>
          <p:cNvPicPr/>
          <p:nvPr/>
        </p:nvPicPr>
        <p:blipFill>
          <a:blip r:embed="rId4"/>
          <a:stretch/>
        </p:blipFill>
        <p:spPr>
          <a:xfrm>
            <a:off x="2344680" y="1831320"/>
            <a:ext cx="590760" cy="547920"/>
          </a:xfrm>
          <a:prstGeom prst="rect">
            <a:avLst/>
          </a:prstGeom>
          <a:ln w="0">
            <a:noFill/>
          </a:ln>
        </p:spPr>
      </p:pic>
      <p:pic>
        <p:nvPicPr>
          <p:cNvPr id="7" name="Graphic 28">
            <a:extLst>
              <a:ext uri="{FF2B5EF4-FFF2-40B4-BE49-F238E27FC236}">
                <a16:creationId xmlns="" xmlns:a16="http://schemas.microsoft.com/office/drawing/2014/main" id="{0547D613-DAA1-4630-B2EA-D1E13CF2C8B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153"/>
              </a:ext>
            </a:extLst>
          </a:blip>
          <a:stretch>
            <a:fillRect/>
          </a:stretch>
        </p:blipFill>
        <p:spPr>
          <a:xfrm>
            <a:off x="500474" y="1775863"/>
            <a:ext cx="634966" cy="603377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8B05B408-09A2-FFF8-54B3-B5BF44EE4A37}"/>
              </a:ext>
            </a:extLst>
          </p:cNvPr>
          <p:cNvPicPr>
            <a:picLocks noChangeAspect="1"/>
          </p:cNvPicPr>
          <p:nvPr/>
        </p:nvPicPr>
        <p:blipFill>
          <a:blip r:embed="rId154"/>
          <a:stretch>
            <a:fillRect/>
          </a:stretch>
        </p:blipFill>
        <p:spPr>
          <a:xfrm>
            <a:off x="1425190" y="1745875"/>
            <a:ext cx="559454" cy="66335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Рисунок 3"/>
          <p:cNvPicPr/>
          <p:nvPr/>
        </p:nvPicPr>
        <p:blipFill>
          <a:blip r:embed="rId3"/>
          <a:stretch/>
        </p:blipFill>
        <p:spPr>
          <a:xfrm>
            <a:off x="107640" y="88560"/>
            <a:ext cx="450360" cy="450360"/>
          </a:xfrm>
          <a:prstGeom prst="rect">
            <a:avLst/>
          </a:prstGeom>
          <a:ln w="0">
            <a:noFill/>
          </a:ln>
        </p:spPr>
      </p:pic>
      <p:sp>
        <p:nvSpPr>
          <p:cNvPr id="153" name="Прямоугольник 4"/>
          <p:cNvSpPr/>
          <p:nvPr/>
        </p:nvSpPr>
        <p:spPr>
          <a:xfrm>
            <a:off x="579960" y="110160"/>
            <a:ext cx="2799000" cy="59871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100" b="1" spc="-1" dirty="0">
                <a:solidFill>
                  <a:srgbClr val="13357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Нужно ли платить за исключение площади балкона из ЕГРН? </a:t>
            </a:r>
            <a:endParaRPr lang="ru-RU" sz="1100" b="1" spc="-1" dirty="0" smtClean="0">
              <a:solidFill>
                <a:srgbClr val="13357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ru-RU" sz="1100" b="1" spc="-1" dirty="0" smtClean="0">
                <a:solidFill>
                  <a:srgbClr val="13357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1100" b="1" spc="-1" dirty="0">
                <a:solidFill>
                  <a:srgbClr val="13357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быстро это делается?</a:t>
            </a:r>
            <a:endParaRPr lang="ru-RU" sz="1100" b="1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" name="Прямоугольник 8"/>
          <p:cNvSpPr/>
          <p:nvPr/>
        </p:nvSpPr>
        <p:spPr>
          <a:xfrm>
            <a:off x="214560" y="2206800"/>
            <a:ext cx="3220920" cy="264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7000"/>
              </a:lnSpc>
            </a:pPr>
            <a:endParaRPr lang="ru-RU" sz="1100" b="0" strike="noStrike" spc="-1">
              <a:solidFill>
                <a:srgbClr val="000000"/>
              </a:solidFill>
              <a:latin typeface="Calibri"/>
              <a:ea typeface="Calibri"/>
            </a:endParaRPr>
          </a:p>
        </p:txBody>
      </p:sp>
      <p:sp>
        <p:nvSpPr>
          <p:cNvPr id="155" name="Прямоугольник 16"/>
          <p:cNvSpPr/>
          <p:nvPr/>
        </p:nvSpPr>
        <p:spPr>
          <a:xfrm>
            <a:off x="541800" y="1183680"/>
            <a:ext cx="2929320" cy="21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endParaRPr lang="ru-RU" sz="800" b="0" strike="noStrike" spc="-1">
              <a:solidFill>
                <a:srgbClr val="0000FF"/>
              </a:solidFill>
              <a:latin typeface="Arial"/>
              <a:ea typeface="DejaVu Sans"/>
            </a:endParaRPr>
          </a:p>
        </p:txBody>
      </p:sp>
      <p:sp>
        <p:nvSpPr>
          <p:cNvPr id="156" name="Прямоугольник 19"/>
          <p:cNvSpPr/>
          <p:nvPr/>
        </p:nvSpPr>
        <p:spPr>
          <a:xfrm>
            <a:off x="502200" y="1751760"/>
            <a:ext cx="2954880" cy="21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endParaRPr lang="ru-RU" sz="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57" name="Скругленный прямоугольник 13"/>
          <p:cNvSpPr/>
          <p:nvPr/>
        </p:nvSpPr>
        <p:spPr>
          <a:xfrm>
            <a:off x="565920" y="136080"/>
            <a:ext cx="2877480" cy="525600"/>
          </a:xfrm>
          <a:prstGeom prst="roundRect">
            <a:avLst>
              <a:gd name="adj" fmla="val 16667"/>
            </a:avLst>
          </a:prstGeom>
          <a:noFill/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800" b="1" strike="noStrike" spc="-1">
                <a:solidFill>
                  <a:schemeClr val="lt1"/>
                </a:solidFill>
                <a:latin typeface="Calibri"/>
                <a:ea typeface="DejaVu Sans"/>
              </a:rPr>
              <a:t> </a:t>
            </a:r>
            <a:endParaRPr lang="ru-RU" sz="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Прямоугольник 14"/>
          <p:cNvSpPr/>
          <p:nvPr/>
        </p:nvSpPr>
        <p:spPr>
          <a:xfrm>
            <a:off x="600120" y="1109520"/>
            <a:ext cx="2867040" cy="947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endParaRPr lang="ru-RU" sz="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60" name="Прямоугольник 1"/>
          <p:cNvSpPr/>
          <p:nvPr/>
        </p:nvSpPr>
        <p:spPr>
          <a:xfrm>
            <a:off x="529560" y="752040"/>
            <a:ext cx="2770920" cy="224531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1000" b="1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порядке исправления технической ошибки площадь квартиры меняется </a:t>
            </a:r>
            <a:r>
              <a:rPr lang="ru-RU" sz="1000" b="1" spc="-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БЕСПЛАТНО</a:t>
            </a:r>
            <a:r>
              <a:rPr lang="ru-RU" sz="1000" b="1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течение </a:t>
            </a:r>
            <a:r>
              <a:rPr lang="ru-RU" sz="1000" b="1" spc="-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рабочих дней </a:t>
            </a:r>
            <a:r>
              <a:rPr lang="ru-RU" sz="1000" spc="-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(Вариант 1).</a:t>
            </a:r>
          </a:p>
          <a:p>
            <a:pPr algn="just">
              <a:lnSpc>
                <a:spcPct val="100000"/>
              </a:lnSpc>
            </a:pPr>
            <a:endParaRPr lang="ru-RU" sz="1000" b="1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ru-RU" sz="1000" b="1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порядке государственного кадастрового учета изменений необходима уплата государственной пошлины в размере </a:t>
            </a:r>
            <a:r>
              <a:rPr lang="ru-RU" sz="1000" b="1" spc="-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 рублей </a:t>
            </a:r>
            <a:r>
              <a:rPr lang="ru-RU" sz="1000" b="1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физических лиц, срок составляет </a:t>
            </a:r>
            <a:r>
              <a:rPr lang="ru-RU" sz="1000" b="1" spc="-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рабочих дней </a:t>
            </a:r>
            <a:r>
              <a:rPr lang="ru-RU" sz="1000" spc="-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(Вариант 2).</a:t>
            </a:r>
          </a:p>
          <a:p>
            <a:pPr algn="just">
              <a:lnSpc>
                <a:spcPct val="100000"/>
              </a:lnSpc>
            </a:pPr>
            <a:endParaRPr lang="ru-RU" sz="1000" b="1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ru-RU" sz="1000" b="1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подаче документов в офисе МФЦ срок увеличивается на </a:t>
            </a:r>
            <a:r>
              <a:rPr lang="ru-RU" sz="1000" b="1" spc="-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рабочих дня.</a:t>
            </a:r>
            <a:endParaRPr lang="ru-RU" sz="800" b="1" strike="noStrike" spc="-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ru-RU" sz="10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62" name="Рисунок 2"/>
          <p:cNvPicPr/>
          <p:nvPr/>
        </p:nvPicPr>
        <p:blipFill>
          <a:blip r:embed="rId4"/>
          <a:stretch/>
        </p:blipFill>
        <p:spPr>
          <a:xfrm>
            <a:off x="177840" y="830880"/>
            <a:ext cx="322560" cy="352800"/>
          </a:xfrm>
          <a:prstGeom prst="rect">
            <a:avLst/>
          </a:prstGeom>
          <a:ln w="0">
            <a:noFill/>
          </a:ln>
        </p:spPr>
      </p:pic>
      <p:pic>
        <p:nvPicPr>
          <p:cNvPr id="13" name="Рисунок 2"/>
          <p:cNvPicPr/>
          <p:nvPr/>
        </p:nvPicPr>
        <p:blipFill>
          <a:blip r:embed="rId4"/>
          <a:stretch/>
        </p:blipFill>
        <p:spPr>
          <a:xfrm>
            <a:off x="192420" y="2295000"/>
            <a:ext cx="322560" cy="352800"/>
          </a:xfrm>
          <a:prstGeom prst="rect">
            <a:avLst/>
          </a:prstGeom>
          <a:ln w="0">
            <a:noFill/>
          </a:ln>
        </p:spPr>
      </p:pic>
      <p:pic>
        <p:nvPicPr>
          <p:cNvPr id="14" name="Рисунок 2"/>
          <p:cNvPicPr/>
          <p:nvPr/>
        </p:nvPicPr>
        <p:blipFill>
          <a:blip r:embed="rId4"/>
          <a:stretch/>
        </p:blipFill>
        <p:spPr>
          <a:xfrm>
            <a:off x="165060" y="1424160"/>
            <a:ext cx="322560" cy="3528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Рисунок 2"/>
          <p:cNvPicPr/>
          <p:nvPr/>
        </p:nvPicPr>
        <p:blipFill>
          <a:blip r:embed="rId3"/>
          <a:stretch/>
        </p:blipFill>
        <p:spPr>
          <a:xfrm>
            <a:off x="597600" y="121320"/>
            <a:ext cx="2889000" cy="420120"/>
          </a:xfrm>
          <a:prstGeom prst="rect">
            <a:avLst/>
          </a:prstGeom>
          <a:ln w="0">
            <a:noFill/>
          </a:ln>
        </p:spPr>
      </p:pic>
      <p:sp>
        <p:nvSpPr>
          <p:cNvPr id="103" name="TextBox 12"/>
          <p:cNvSpPr/>
          <p:nvPr/>
        </p:nvSpPr>
        <p:spPr>
          <a:xfrm>
            <a:off x="708120" y="151200"/>
            <a:ext cx="2711880" cy="3955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100" b="1" strike="noStrike" spc="-1" dirty="0" smtClean="0">
                <a:solidFill>
                  <a:srgbClr val="002060"/>
                </a:solidFill>
                <a:latin typeface="Arial"/>
                <a:ea typeface="DejaVu Sans"/>
              </a:rPr>
              <a:t>Что </a:t>
            </a:r>
            <a:r>
              <a:rPr lang="ru-RU" sz="1100" b="1" strike="noStrike" spc="-1" dirty="0" smtClean="0">
                <a:solidFill>
                  <a:schemeClr val="accent6"/>
                </a:solidFill>
                <a:latin typeface="Arial"/>
                <a:ea typeface="DejaVu Sans"/>
              </a:rPr>
              <a:t>ВКЛЮЧАЕТСЯ</a:t>
            </a:r>
            <a:r>
              <a:rPr lang="ru-RU" sz="1100" b="1" strike="noStrike" spc="-1" dirty="0" smtClean="0">
                <a:solidFill>
                  <a:srgbClr val="002060"/>
                </a:solidFill>
                <a:latin typeface="Arial"/>
                <a:ea typeface="DejaVu Sans"/>
              </a:rPr>
              <a:t> </a:t>
            </a:r>
          </a:p>
          <a:p>
            <a:pPr algn="ctr">
              <a:lnSpc>
                <a:spcPct val="90000"/>
              </a:lnSpc>
            </a:pPr>
            <a:r>
              <a:rPr lang="ru-RU" sz="1100" b="1" strike="noStrike" spc="-1" dirty="0" smtClean="0">
                <a:solidFill>
                  <a:srgbClr val="002060"/>
                </a:solidFill>
                <a:latin typeface="Arial"/>
                <a:ea typeface="DejaVu Sans"/>
              </a:rPr>
              <a:t>в площадь квартиры?</a:t>
            </a:r>
            <a:endParaRPr lang="ru-RU" sz="11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4" name="Рисунок 1"/>
          <p:cNvPicPr/>
          <p:nvPr/>
        </p:nvPicPr>
        <p:blipFill>
          <a:blip r:embed="rId4"/>
          <a:stretch/>
        </p:blipFill>
        <p:spPr>
          <a:xfrm>
            <a:off x="146160" y="56880"/>
            <a:ext cx="450360" cy="450360"/>
          </a:xfrm>
          <a:prstGeom prst="rect">
            <a:avLst/>
          </a:prstGeom>
          <a:ln w="0">
            <a:noFill/>
          </a:ln>
        </p:spPr>
      </p:pic>
      <p:sp>
        <p:nvSpPr>
          <p:cNvPr id="105" name="Прямоугольник 4"/>
          <p:cNvSpPr/>
          <p:nvPr/>
        </p:nvSpPr>
        <p:spPr>
          <a:xfrm>
            <a:off x="708120" y="715955"/>
            <a:ext cx="2711880" cy="212220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12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площадь </a:t>
            </a:r>
            <a:r>
              <a:rPr lang="ru-RU" sz="12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жилых помещений;</a:t>
            </a:r>
            <a:endParaRPr lang="ru-RU" sz="1200" b="1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ru-RU" sz="10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2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площадь </a:t>
            </a:r>
            <a:r>
              <a:rPr lang="ru-RU" sz="12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помещений вспомогательного использования (ванные комнаты, туалеты, кухни, коридоры, </a:t>
            </a:r>
            <a:r>
              <a:rPr lang="ru-RU" sz="12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кладовки, встроенные шкафы </a:t>
            </a:r>
            <a:r>
              <a:rPr lang="ru-RU" sz="12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и т. п</a:t>
            </a:r>
            <a:r>
              <a:rPr lang="ru-RU" sz="12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.)</a:t>
            </a:r>
          </a:p>
          <a:p>
            <a:pPr algn="just">
              <a:lnSpc>
                <a:spcPct val="100000"/>
              </a:lnSpc>
            </a:pPr>
            <a:endParaRPr lang="ru-RU" sz="1200" b="1" strike="noStrike" spc="-1" dirty="0" smtClean="0">
              <a:solidFill>
                <a:srgbClr val="000000"/>
              </a:solidFill>
              <a:latin typeface="Times New Roman" panose="02020603050405020304" pitchFamily="18" charset="0"/>
              <a:ea typeface="DejaVu Sans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ru-RU" sz="800" spc="-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Требование установлено статьей 15 Жилищного кодекса Российской Федерации и действует с 1 марта 2005 года</a:t>
            </a:r>
            <a:endParaRPr lang="ru-RU" sz="800" strike="noStrike" spc="-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ru-RU" sz="1200" b="1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ru-RU" sz="10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4028" y="816762"/>
            <a:ext cx="204092" cy="203824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4028" y="1164442"/>
            <a:ext cx="204092" cy="20382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Рисунок 2"/>
          <p:cNvPicPr/>
          <p:nvPr/>
        </p:nvPicPr>
        <p:blipFill>
          <a:blip r:embed="rId3"/>
          <a:stretch/>
        </p:blipFill>
        <p:spPr>
          <a:xfrm>
            <a:off x="597600" y="121320"/>
            <a:ext cx="2889000" cy="420120"/>
          </a:xfrm>
          <a:prstGeom prst="rect">
            <a:avLst/>
          </a:prstGeom>
          <a:ln w="0">
            <a:noFill/>
          </a:ln>
        </p:spPr>
      </p:pic>
      <p:sp>
        <p:nvSpPr>
          <p:cNvPr id="110" name="TextBox 12"/>
          <p:cNvSpPr/>
          <p:nvPr/>
        </p:nvSpPr>
        <p:spPr>
          <a:xfrm>
            <a:off x="592560" y="155880"/>
            <a:ext cx="2711880" cy="42943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/>
            <a:r>
              <a:rPr lang="ru-RU" sz="1100" b="1" spc="-1" dirty="0" smtClean="0">
                <a:solidFill>
                  <a:srgbClr val="002060"/>
                </a:solidFill>
              </a:rPr>
              <a:t>Что </a:t>
            </a:r>
            <a:r>
              <a:rPr lang="ru-RU" sz="1100" b="1" spc="-1" dirty="0" smtClean="0">
                <a:solidFill>
                  <a:srgbClr val="FF0000"/>
                </a:solidFill>
              </a:rPr>
              <a:t>НЕ ВКЛЮЧАЕТСЯ</a:t>
            </a:r>
            <a:r>
              <a:rPr lang="ru-RU" sz="1100" b="1" spc="-1" dirty="0" smtClean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ru-RU" sz="1100" b="1" spc="-1" dirty="0" smtClean="0">
                <a:solidFill>
                  <a:srgbClr val="002060"/>
                </a:solidFill>
              </a:rPr>
              <a:t>в площадь квартиры</a:t>
            </a:r>
            <a:r>
              <a:rPr lang="ru-RU" sz="1100" b="1" spc="-1" dirty="0">
                <a:solidFill>
                  <a:srgbClr val="002060"/>
                </a:solidFill>
              </a:rPr>
              <a:t>?</a:t>
            </a:r>
            <a:endParaRPr lang="ru-RU" sz="1100" dirty="0"/>
          </a:p>
        </p:txBody>
      </p:sp>
      <p:pic>
        <p:nvPicPr>
          <p:cNvPr id="111" name="Рисунок 1"/>
          <p:cNvPicPr/>
          <p:nvPr/>
        </p:nvPicPr>
        <p:blipFill>
          <a:blip r:embed="rId4"/>
          <a:stretch/>
        </p:blipFill>
        <p:spPr>
          <a:xfrm>
            <a:off x="146160" y="56880"/>
            <a:ext cx="450360" cy="450360"/>
          </a:xfrm>
          <a:prstGeom prst="rect">
            <a:avLst/>
          </a:prstGeom>
          <a:ln w="0">
            <a:noFill/>
          </a:ln>
        </p:spPr>
      </p:pic>
      <p:sp>
        <p:nvSpPr>
          <p:cNvPr id="112" name="Прямоугольник 4"/>
          <p:cNvSpPr/>
          <p:nvPr/>
        </p:nvSpPr>
        <p:spPr>
          <a:xfrm>
            <a:off x="705674" y="732671"/>
            <a:ext cx="2672852" cy="101420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1200" b="1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площадь балконов, лоджий, веранд и   </a:t>
            </a:r>
            <a:r>
              <a:rPr lang="ru-RU" sz="1200" b="1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террас</a:t>
            </a:r>
          </a:p>
          <a:p>
            <a:pPr algn="just">
              <a:lnSpc>
                <a:spcPct val="100000"/>
              </a:lnSpc>
            </a:pPr>
            <a:endParaRPr lang="ru-RU" sz="1000" b="1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800" spc="-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Требование установлено статьей </a:t>
            </a:r>
            <a:r>
              <a:rPr lang="ru-RU" sz="800" spc="-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Жилищного кодекса Российской </a:t>
            </a:r>
            <a:r>
              <a:rPr lang="ru-RU" sz="800" spc="-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 и действует с 1 марта 2005 года</a:t>
            </a:r>
            <a:endParaRPr lang="ru-RU" sz="800" spc="-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ru-RU" sz="1000" b="1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1412" y="829232"/>
            <a:ext cx="236668" cy="203110"/>
          </a:xfrm>
          <a:prstGeom prst="rect">
            <a:avLst/>
          </a:prstGeom>
        </p:spPr>
      </p:pic>
      <p:sp>
        <p:nvSpPr>
          <p:cNvPr id="8" name="Прямоугольник 4"/>
          <p:cNvSpPr/>
          <p:nvPr/>
        </p:nvSpPr>
        <p:spPr>
          <a:xfrm>
            <a:off x="705674" y="1863461"/>
            <a:ext cx="2672852" cy="79876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pc="-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1 марта 2005 года площадь балконов и лоджий МОГЛА БЫТЬ включена в площадь квартиры</a:t>
            </a:r>
            <a:endParaRPr lang="ru-RU" sz="800" spc="-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ru-RU" sz="1000" b="1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8B05B408-09A2-FFF8-54B3-B5BF44EE4A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1891" y="1916039"/>
            <a:ext cx="295710" cy="25360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Box 12"/>
          <p:cNvSpPr/>
          <p:nvPr/>
        </p:nvSpPr>
        <p:spPr>
          <a:xfrm>
            <a:off x="727200" y="202815"/>
            <a:ext cx="2711880" cy="2570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200" b="1" strike="noStrike" spc="-1" dirty="0" smtClean="0">
                <a:solidFill>
                  <a:srgbClr val="00206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Как было раньше?</a:t>
            </a:r>
            <a:endParaRPr lang="ru-RU" sz="12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6" name="Рисунок 1"/>
          <p:cNvPicPr/>
          <p:nvPr/>
        </p:nvPicPr>
        <p:blipFill>
          <a:blip r:embed="rId3"/>
          <a:stretch/>
        </p:blipFill>
        <p:spPr>
          <a:xfrm>
            <a:off x="146160" y="56880"/>
            <a:ext cx="450360" cy="450360"/>
          </a:xfrm>
          <a:prstGeom prst="rect">
            <a:avLst/>
          </a:prstGeom>
          <a:ln w="0">
            <a:noFill/>
          </a:ln>
        </p:spPr>
      </p:pic>
      <p:sp>
        <p:nvSpPr>
          <p:cNvPr id="120" name="Прямоугольник 5"/>
          <p:cNvSpPr/>
          <p:nvPr/>
        </p:nvSpPr>
        <p:spPr>
          <a:xfrm>
            <a:off x="792360" y="639682"/>
            <a:ext cx="264672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 smtClean="0">
                <a:solidFill>
                  <a:srgbClr val="0070C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До 2013 года </a:t>
            </a:r>
            <a:r>
              <a:rPr lang="ru-RU" sz="12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площадь помещений определялась БТИ</a:t>
            </a:r>
            <a:endParaRPr lang="ru-RU" sz="1200" b="1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1835752" y="1200457"/>
            <a:ext cx="484632" cy="882889"/>
          </a:xfrm>
          <a:prstGeom prst="downArrow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Прямоугольник 5"/>
          <p:cNvSpPr/>
          <p:nvPr/>
        </p:nvSpPr>
        <p:spPr>
          <a:xfrm>
            <a:off x="702712" y="2276985"/>
            <a:ext cx="2646720" cy="64487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таких документах </a:t>
            </a:r>
            <a:r>
              <a:rPr lang="ru-RU" sz="1200" b="1" strike="noStrike" spc="-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</a:t>
            </a:r>
            <a:r>
              <a:rPr lang="ru-RU" sz="12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указание площади помещений с учетом балконом или лоджий</a:t>
            </a:r>
            <a:endParaRPr lang="ru-RU" sz="1200" b="1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Box 12"/>
          <p:cNvSpPr/>
          <p:nvPr/>
        </p:nvSpPr>
        <p:spPr>
          <a:xfrm>
            <a:off x="592560" y="155880"/>
            <a:ext cx="2711880" cy="2570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200" b="1" strike="noStrike" spc="-1" dirty="0" smtClean="0">
                <a:solidFill>
                  <a:srgbClr val="00206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Как сейчас? </a:t>
            </a:r>
            <a:endParaRPr lang="ru-RU" sz="12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3" name="Рисунок 1"/>
          <p:cNvPicPr/>
          <p:nvPr/>
        </p:nvPicPr>
        <p:blipFill>
          <a:blip r:embed="rId3"/>
          <a:stretch/>
        </p:blipFill>
        <p:spPr>
          <a:xfrm>
            <a:off x="146160" y="56880"/>
            <a:ext cx="450360" cy="450360"/>
          </a:xfrm>
          <a:prstGeom prst="rect">
            <a:avLst/>
          </a:prstGeom>
          <a:ln w="0">
            <a:noFill/>
          </a:ln>
        </p:spPr>
      </p:pic>
      <p:pic>
        <p:nvPicPr>
          <p:cNvPr id="124" name="Рисунок 3"/>
          <p:cNvPicPr/>
          <p:nvPr/>
        </p:nvPicPr>
        <p:blipFill>
          <a:blip r:embed="rId4"/>
          <a:stretch/>
        </p:blipFill>
        <p:spPr>
          <a:xfrm>
            <a:off x="230040" y="893520"/>
            <a:ext cx="282960" cy="273960"/>
          </a:xfrm>
          <a:prstGeom prst="rect">
            <a:avLst/>
          </a:prstGeom>
          <a:ln w="0">
            <a:noFill/>
          </a:ln>
        </p:spPr>
      </p:pic>
      <p:sp>
        <p:nvSpPr>
          <p:cNvPr id="125" name="Прямоугольник 5"/>
          <p:cNvSpPr/>
          <p:nvPr/>
        </p:nvSpPr>
        <p:spPr>
          <a:xfrm>
            <a:off x="718560" y="848520"/>
            <a:ext cx="2646720" cy="246075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1000" b="1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С 2013 года сведения о помещениях в ЕГРН вносятся </a:t>
            </a:r>
            <a:r>
              <a:rPr lang="ru-RU" sz="1000" b="1" strike="noStrike" spc="-1" dirty="0" smtClean="0">
                <a:solidFill>
                  <a:srgbClr val="FF0000"/>
                </a:solidFill>
                <a:latin typeface="Times New Roman"/>
                <a:ea typeface="DejaVu Sans"/>
              </a:rPr>
              <a:t>БЕЗ</a:t>
            </a:r>
            <a:r>
              <a:rPr lang="ru-RU" sz="1000" b="1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 площади балкона или лоджии.</a:t>
            </a:r>
          </a:p>
          <a:p>
            <a:pPr algn="just">
              <a:lnSpc>
                <a:spcPct val="100000"/>
              </a:lnSpc>
            </a:pPr>
            <a:endParaRPr lang="ru-RU" sz="1000" b="1" strike="noStrike" spc="-1" dirty="0" smtClean="0">
              <a:solidFill>
                <a:srgbClr val="000000"/>
              </a:solidFill>
              <a:latin typeface="Times New Roman"/>
              <a:ea typeface="DejaVu Sans"/>
            </a:endParaRPr>
          </a:p>
          <a:p>
            <a:pPr algn="just">
              <a:lnSpc>
                <a:spcPct val="100000"/>
              </a:lnSpc>
            </a:pPr>
            <a:r>
              <a:rPr lang="ru-RU" sz="1000" b="1" spc="-1" dirty="0" smtClean="0">
                <a:solidFill>
                  <a:srgbClr val="000000"/>
                </a:solidFill>
                <a:latin typeface="Times New Roman"/>
              </a:rPr>
              <a:t>Сведения о помещениях, учтенных БТИ до 2013 года, являются частью ЕГРН, следовательно, их площадь </a:t>
            </a:r>
            <a:r>
              <a:rPr lang="ru-RU" sz="1000" b="1" spc="-1" dirty="0" smtClean="0">
                <a:solidFill>
                  <a:srgbClr val="FF0000"/>
                </a:solidFill>
                <a:latin typeface="Times New Roman"/>
              </a:rPr>
              <a:t>МОЖЕТ </a:t>
            </a:r>
            <a:r>
              <a:rPr lang="ru-RU" sz="1000" b="1" spc="-1" dirty="0" smtClean="0">
                <a:solidFill>
                  <a:srgbClr val="000000"/>
                </a:solidFill>
                <a:latin typeface="Times New Roman"/>
              </a:rPr>
              <a:t>содержать площадь балкона, лоджии.</a:t>
            </a:r>
          </a:p>
          <a:p>
            <a:pPr algn="just">
              <a:lnSpc>
                <a:spcPct val="100000"/>
              </a:lnSpc>
            </a:pPr>
            <a:endParaRPr lang="ru-RU" sz="1000" b="1" strike="noStrike" spc="-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sz="1200" b="1" spc="-1" dirty="0">
                <a:solidFill>
                  <a:srgbClr val="FF0000"/>
                </a:solidFill>
                <a:latin typeface="Times New Roman"/>
              </a:rPr>
              <a:t>Всегда</a:t>
            </a:r>
            <a:r>
              <a:rPr lang="ru-RU" sz="1200" b="1" spc="-1" dirty="0" smtClean="0">
                <a:solidFill>
                  <a:srgbClr val="FF0000"/>
                </a:solidFill>
                <a:latin typeface="Times New Roman"/>
              </a:rPr>
              <a:t>!</a:t>
            </a:r>
          </a:p>
          <a:p>
            <a:pPr algn="ctr"/>
            <a:r>
              <a:rPr lang="ru-RU" sz="1200" b="1" spc="-1" dirty="0" smtClean="0">
                <a:solidFill>
                  <a:srgbClr val="FF0000"/>
                </a:solidFill>
                <a:latin typeface="Times New Roman"/>
              </a:rPr>
              <a:t> </a:t>
            </a:r>
            <a:r>
              <a:rPr lang="ru-RU" sz="1000" b="1" spc="-1" dirty="0">
                <a:solidFill>
                  <a:srgbClr val="000000"/>
                </a:solidFill>
                <a:latin typeface="Times New Roman"/>
              </a:rPr>
              <a:t>В состав жилого помещения </a:t>
            </a:r>
            <a:r>
              <a:rPr lang="ru-RU" sz="1000" b="1" spc="-1" dirty="0">
                <a:solidFill>
                  <a:srgbClr val="C00000"/>
                </a:solidFill>
                <a:latin typeface="Times New Roman"/>
              </a:rPr>
              <a:t>включается</a:t>
            </a:r>
            <a:r>
              <a:rPr lang="ru-RU" sz="1000" b="1" spc="-1" dirty="0">
                <a:solidFill>
                  <a:srgbClr val="000000"/>
                </a:solidFill>
                <a:latin typeface="Times New Roman"/>
              </a:rPr>
              <a:t> площадь </a:t>
            </a:r>
            <a:r>
              <a:rPr lang="ru-RU" sz="1000" b="1" spc="-1" dirty="0" smtClean="0">
                <a:solidFill>
                  <a:srgbClr val="000000"/>
                </a:solidFill>
                <a:latin typeface="Times New Roman"/>
              </a:rPr>
              <a:t>вспомогательных помещений (</a:t>
            </a:r>
            <a:r>
              <a:rPr lang="ru-RU" sz="1000" b="1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ванные </a:t>
            </a:r>
            <a:r>
              <a:rPr lang="ru-RU" sz="1000" b="1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комнаты, туалеты, кухни, коридоры, кладовки, </a:t>
            </a:r>
            <a:endParaRPr lang="ru-RU" sz="1000" b="1" spc="-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000" b="1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встроенные </a:t>
            </a:r>
            <a:r>
              <a:rPr lang="ru-RU" sz="1000" b="1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шкафы </a:t>
            </a:r>
            <a:r>
              <a:rPr lang="ru-RU" sz="1000" b="1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т.п.)</a:t>
            </a:r>
            <a:endParaRPr lang="ru-RU" sz="1000" b="1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0040" y="1506071"/>
            <a:ext cx="282960" cy="250799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8B05B408-09A2-FFF8-54B3-B5BF44EE4A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6593" y="2275242"/>
            <a:ext cx="285967" cy="34674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Рисунок 2"/>
          <p:cNvPicPr/>
          <p:nvPr/>
        </p:nvPicPr>
        <p:blipFill>
          <a:blip r:embed="rId3"/>
          <a:stretch/>
        </p:blipFill>
        <p:spPr>
          <a:xfrm>
            <a:off x="597600" y="121320"/>
            <a:ext cx="2889000" cy="420120"/>
          </a:xfrm>
          <a:prstGeom prst="rect">
            <a:avLst/>
          </a:prstGeom>
          <a:ln w="0">
            <a:noFill/>
          </a:ln>
        </p:spPr>
      </p:pic>
      <p:sp>
        <p:nvSpPr>
          <p:cNvPr id="127" name="TextBox 12"/>
          <p:cNvSpPr/>
          <p:nvPr/>
        </p:nvSpPr>
        <p:spPr>
          <a:xfrm>
            <a:off x="592560" y="155880"/>
            <a:ext cx="2711880" cy="24322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100" b="1" strike="noStrike" spc="-1" dirty="0" smtClean="0">
                <a:solidFill>
                  <a:srgbClr val="00206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Как  узнать площадь моей квартиры?</a:t>
            </a:r>
            <a:endParaRPr lang="ru-RU" sz="11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8" name="Рисунок 1"/>
          <p:cNvPicPr/>
          <p:nvPr/>
        </p:nvPicPr>
        <p:blipFill>
          <a:blip r:embed="rId4"/>
          <a:stretch/>
        </p:blipFill>
        <p:spPr>
          <a:xfrm>
            <a:off x="146160" y="56880"/>
            <a:ext cx="450360" cy="450360"/>
          </a:xfrm>
          <a:prstGeom prst="rect">
            <a:avLst/>
          </a:prstGeom>
          <a:ln w="0">
            <a:noFill/>
          </a:ln>
        </p:spPr>
      </p:pic>
      <p:sp>
        <p:nvSpPr>
          <p:cNvPr id="129" name="Прямоугольник 4"/>
          <p:cNvSpPr/>
          <p:nvPr/>
        </p:nvSpPr>
        <p:spPr>
          <a:xfrm>
            <a:off x="597600" y="651960"/>
            <a:ext cx="2889000" cy="275314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1000" b="1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1. Если </a:t>
            </a:r>
            <a:r>
              <a:rPr lang="ru-RU" sz="1000" b="1" strike="noStrike" spc="-1" dirty="0" smtClean="0">
                <a:solidFill>
                  <a:srgbClr val="C00000"/>
                </a:solidFill>
                <a:latin typeface="Times New Roman"/>
                <a:ea typeface="DejaVu Sans"/>
              </a:rPr>
              <a:t>у Вас есть </a:t>
            </a:r>
            <a:r>
              <a:rPr lang="ru-RU" sz="1000" b="1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документы БТИ </a:t>
            </a:r>
            <a:r>
              <a:rPr lang="ru-RU" sz="100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(</a:t>
            </a:r>
            <a:r>
              <a:rPr lang="ru-RU" sz="1000" i="1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технический паспорт, выписка из ЕГРОКС</a:t>
            </a:r>
            <a:r>
              <a:rPr lang="ru-RU" sz="100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) </a:t>
            </a:r>
            <a:r>
              <a:rPr lang="ru-RU" sz="1000" b="1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– проверьте, из суммы каких помещений состоит общая площадь квартиры .</a:t>
            </a:r>
          </a:p>
          <a:p>
            <a:pPr algn="just">
              <a:lnSpc>
                <a:spcPct val="100000"/>
              </a:lnSpc>
            </a:pPr>
            <a:r>
              <a:rPr lang="ru-RU" sz="1000" i="1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! </a:t>
            </a:r>
            <a:r>
              <a:rPr lang="ru-RU" sz="1000" i="1" spc="-1" dirty="0">
                <a:solidFill>
                  <a:srgbClr val="000000"/>
                </a:solidFill>
                <a:latin typeface="Times New Roman"/>
                <a:ea typeface="DejaVu Sans"/>
              </a:rPr>
              <a:t>О</a:t>
            </a:r>
            <a:r>
              <a:rPr lang="ru-RU" sz="1000" b="0" i="1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бычно это указано в разделе «Экспликация» технического паспорта, в разделе «Техническое описание составной части помещения» выписки из ЕГРОКС.</a:t>
            </a:r>
          </a:p>
          <a:p>
            <a:pPr algn="just">
              <a:lnSpc>
                <a:spcPct val="100000"/>
              </a:lnSpc>
            </a:pPr>
            <a:endParaRPr lang="ru-RU" sz="1000" b="1" i="1" strike="noStrike" spc="-1" dirty="0" smtClean="0">
              <a:solidFill>
                <a:srgbClr val="000000"/>
              </a:solidFill>
              <a:latin typeface="Times New Roman"/>
              <a:ea typeface="DejaVu Sans"/>
            </a:endParaRPr>
          </a:p>
          <a:p>
            <a:pPr algn="just">
              <a:lnSpc>
                <a:spcPct val="100000"/>
              </a:lnSpc>
            </a:pPr>
            <a:r>
              <a:rPr lang="ru-RU" sz="1000" b="1" spc="-1" dirty="0" smtClean="0">
                <a:solidFill>
                  <a:srgbClr val="000000"/>
                </a:solidFill>
                <a:latin typeface="Times New Roman"/>
              </a:rPr>
              <a:t>2. Если площадь квартиры в документах БТИ указана с учетом площади балкона (лоджии)– их площадь </a:t>
            </a:r>
            <a:r>
              <a:rPr lang="ru-RU" sz="1000" b="1" spc="-1" dirty="0" smtClean="0">
                <a:solidFill>
                  <a:srgbClr val="FF0000"/>
                </a:solidFill>
                <a:latin typeface="Times New Roman"/>
              </a:rPr>
              <a:t>включена</a:t>
            </a:r>
            <a:r>
              <a:rPr lang="ru-RU" sz="1000" b="1" spc="-1" dirty="0" smtClean="0">
                <a:solidFill>
                  <a:srgbClr val="000000"/>
                </a:solidFill>
                <a:latin typeface="Times New Roman"/>
              </a:rPr>
              <a:t> в площадь квартиры, указанную в ЕГРН.</a:t>
            </a:r>
          </a:p>
          <a:p>
            <a:pPr algn="just">
              <a:lnSpc>
                <a:spcPct val="100000"/>
              </a:lnSpc>
            </a:pPr>
            <a:endParaRPr lang="ru-RU" sz="1000" b="0" strike="noStrike" spc="-1" dirty="0">
              <a:solidFill>
                <a:srgbClr val="000000"/>
              </a:solidFill>
              <a:latin typeface="Times New Roman"/>
            </a:endParaRPr>
          </a:p>
          <a:p>
            <a:pPr algn="ctr">
              <a:lnSpc>
                <a:spcPct val="100000"/>
              </a:lnSpc>
            </a:pPr>
            <a:endParaRPr lang="ru-RU" sz="8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9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8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Рисунок 2"/>
          <p:cNvPicPr/>
          <p:nvPr/>
        </p:nvPicPr>
        <p:blipFill>
          <a:blip r:embed="rId3"/>
          <a:stretch/>
        </p:blipFill>
        <p:spPr>
          <a:xfrm>
            <a:off x="597600" y="121320"/>
            <a:ext cx="2889000" cy="420120"/>
          </a:xfrm>
          <a:prstGeom prst="rect">
            <a:avLst/>
          </a:prstGeom>
          <a:ln w="0">
            <a:noFill/>
          </a:ln>
        </p:spPr>
      </p:pic>
      <p:sp>
        <p:nvSpPr>
          <p:cNvPr id="132" name="TextBox 12"/>
          <p:cNvSpPr/>
          <p:nvPr/>
        </p:nvSpPr>
        <p:spPr>
          <a:xfrm>
            <a:off x="592560" y="155880"/>
            <a:ext cx="2711880" cy="24322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100" b="1" strike="noStrike" spc="-1" dirty="0" smtClean="0">
                <a:solidFill>
                  <a:srgbClr val="00206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Где я могу получить документы БТИ?</a:t>
            </a:r>
            <a:endParaRPr lang="ru-RU" sz="11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3" name="Рисунок 1"/>
          <p:cNvPicPr/>
          <p:nvPr/>
        </p:nvPicPr>
        <p:blipFill>
          <a:blip r:embed="rId4"/>
          <a:stretch/>
        </p:blipFill>
        <p:spPr>
          <a:xfrm>
            <a:off x="146160" y="56880"/>
            <a:ext cx="450360" cy="450360"/>
          </a:xfrm>
          <a:prstGeom prst="rect">
            <a:avLst/>
          </a:prstGeom>
          <a:ln w="0">
            <a:noFill/>
          </a:ln>
        </p:spPr>
      </p:pic>
      <p:sp>
        <p:nvSpPr>
          <p:cNvPr id="135" name="Прямоугольник 6"/>
          <p:cNvSpPr/>
          <p:nvPr/>
        </p:nvSpPr>
        <p:spPr>
          <a:xfrm>
            <a:off x="672840" y="825480"/>
            <a:ext cx="2643840" cy="24476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endParaRPr lang="ru-RU" sz="1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Прямоугольник 4"/>
          <p:cNvSpPr/>
          <p:nvPr/>
        </p:nvSpPr>
        <p:spPr>
          <a:xfrm>
            <a:off x="597600" y="651960"/>
            <a:ext cx="2889000" cy="216837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10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Собственник квартиры может запросить </a:t>
            </a:r>
            <a:r>
              <a:rPr lang="ru-RU" sz="1000" spc="-1" dirty="0">
                <a:solidFill>
                  <a:srgbClr val="000000"/>
                </a:solidFill>
                <a:latin typeface="Times New Roman"/>
              </a:rPr>
              <a:t>документы БТИ </a:t>
            </a:r>
            <a:r>
              <a:rPr lang="ru-RU" sz="1000" spc="-1" dirty="0" smtClean="0">
                <a:solidFill>
                  <a:srgbClr val="000000"/>
                </a:solidFill>
                <a:latin typeface="Times New Roman"/>
              </a:rPr>
              <a:t>в </a:t>
            </a:r>
            <a:r>
              <a:rPr lang="ru-RU" sz="1000" spc="-1" dirty="0">
                <a:solidFill>
                  <a:srgbClr val="000000"/>
                </a:solidFill>
                <a:latin typeface="Times New Roman"/>
              </a:rPr>
              <a:t>архиве </a:t>
            </a:r>
            <a:r>
              <a:rPr lang="ru-RU" sz="1000" spc="-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000" b="1" spc="-1" dirty="0" smtClean="0">
                <a:solidFill>
                  <a:srgbClr val="000000"/>
                </a:solidFill>
                <a:latin typeface="Times New Roman"/>
              </a:rPr>
              <a:t>ГП Красноярского края «Красноярский технический центр» </a:t>
            </a:r>
          </a:p>
          <a:p>
            <a:pPr algn="just">
              <a:lnSpc>
                <a:spcPct val="100000"/>
              </a:lnSpc>
            </a:pPr>
            <a:r>
              <a:rPr lang="ru-RU" sz="1000" i="1" spc="-1" dirty="0" smtClean="0">
                <a:solidFill>
                  <a:srgbClr val="000000"/>
                </a:solidFill>
                <a:latin typeface="Times New Roman"/>
              </a:rPr>
              <a:t>(г. Красноярск, просп. Имени Газеты Красноярский рабочий, 160, стр. 1)</a:t>
            </a:r>
          </a:p>
          <a:p>
            <a:pPr algn="just">
              <a:lnSpc>
                <a:spcPct val="100000"/>
              </a:lnSpc>
            </a:pPr>
            <a:endParaRPr lang="ru-RU" sz="1000" spc="-1" dirty="0" smtClean="0">
              <a:solidFill>
                <a:srgbClr val="000000"/>
              </a:solidFill>
              <a:latin typeface="Times New Roman"/>
            </a:endParaRPr>
          </a:p>
          <a:p>
            <a:pPr algn="just">
              <a:lnSpc>
                <a:spcPct val="100000"/>
              </a:lnSpc>
            </a:pPr>
            <a:r>
              <a:rPr lang="ru-RU" sz="1000" b="1" spc="-1" dirty="0" smtClean="0">
                <a:solidFill>
                  <a:srgbClr val="0070C0"/>
                </a:solidFill>
                <a:latin typeface="Times New Roman"/>
              </a:rPr>
              <a:t>Подробную информацию можно получить:</a:t>
            </a:r>
          </a:p>
          <a:p>
            <a:pPr algn="just">
              <a:lnSpc>
                <a:spcPct val="100000"/>
              </a:lnSpc>
            </a:pPr>
            <a:r>
              <a:rPr lang="ru-RU" sz="1000" spc="-1" dirty="0" smtClean="0">
                <a:solidFill>
                  <a:srgbClr val="000000"/>
                </a:solidFill>
                <a:latin typeface="Times New Roman"/>
              </a:rPr>
              <a:t>- на сайте https</a:t>
            </a:r>
            <a:r>
              <a:rPr lang="ru-RU" sz="1000" spc="-1" dirty="0">
                <a:solidFill>
                  <a:srgbClr val="000000"/>
                </a:solidFill>
                <a:latin typeface="Times New Roman"/>
              </a:rPr>
              <a:t>://krastehcentr.ru)</a:t>
            </a:r>
            <a:endParaRPr lang="ru-RU" sz="1000" b="0" strike="noStrike" spc="-1" dirty="0" smtClean="0">
              <a:solidFill>
                <a:srgbClr val="000000"/>
              </a:solidFill>
              <a:latin typeface="Times New Roman"/>
              <a:ea typeface="DejaVu Sans"/>
            </a:endParaRPr>
          </a:p>
          <a:p>
            <a:pPr algn="just">
              <a:lnSpc>
                <a:spcPct val="100000"/>
              </a:lnSpc>
            </a:pPr>
            <a:r>
              <a:rPr lang="ru-RU" sz="10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- по телефону  8-901-111-70-75</a:t>
            </a:r>
          </a:p>
          <a:p>
            <a:pPr algn="just">
              <a:lnSpc>
                <a:spcPct val="100000"/>
              </a:lnSpc>
            </a:pPr>
            <a:r>
              <a:rPr lang="ru-RU" sz="1000" spc="-1" smtClean="0">
                <a:solidFill>
                  <a:srgbClr val="000000"/>
                </a:solidFill>
                <a:latin typeface="Times New Roman"/>
              </a:rPr>
              <a:t>- по </a:t>
            </a:r>
            <a:r>
              <a:rPr lang="ru-RU" sz="1000" spc="-1" dirty="0" smtClean="0">
                <a:solidFill>
                  <a:srgbClr val="000000"/>
                </a:solidFill>
                <a:latin typeface="Times New Roman"/>
              </a:rPr>
              <a:t>адресу </a:t>
            </a:r>
            <a:r>
              <a:rPr lang="ru-RU" sz="1000" spc="-1" smtClean="0">
                <a:solidFill>
                  <a:srgbClr val="000000"/>
                </a:solidFill>
                <a:latin typeface="Times New Roman"/>
              </a:rPr>
              <a:t>электронной почты:                                 krasbti-19@yandex.ru</a:t>
            </a:r>
            <a:endParaRPr lang="ru-RU" sz="1000" spc="-1" dirty="0" smtClean="0">
              <a:solidFill>
                <a:srgbClr val="000000"/>
              </a:solidFill>
              <a:latin typeface="Times New Roman"/>
              <a:ea typeface="DejaVu Sans"/>
            </a:endParaRPr>
          </a:p>
          <a:p>
            <a:pPr algn="just">
              <a:lnSpc>
                <a:spcPct val="100000"/>
              </a:lnSpc>
            </a:pPr>
            <a:endParaRPr lang="ru-RU" sz="9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8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8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8B05B408-09A2-FFF8-54B3-B5BF44EE4A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6160" y="1639718"/>
            <a:ext cx="285967" cy="34674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Рисунок 2"/>
          <p:cNvPicPr/>
          <p:nvPr/>
        </p:nvPicPr>
        <p:blipFill>
          <a:blip r:embed="rId3"/>
          <a:stretch/>
        </p:blipFill>
        <p:spPr>
          <a:xfrm>
            <a:off x="597600" y="121320"/>
            <a:ext cx="2889000" cy="420120"/>
          </a:xfrm>
          <a:prstGeom prst="rect">
            <a:avLst/>
          </a:prstGeom>
          <a:ln w="0">
            <a:noFill/>
          </a:ln>
        </p:spPr>
      </p:pic>
      <p:sp>
        <p:nvSpPr>
          <p:cNvPr id="138" name="TextBox 12"/>
          <p:cNvSpPr/>
          <p:nvPr/>
        </p:nvSpPr>
        <p:spPr>
          <a:xfrm>
            <a:off x="592560" y="155880"/>
            <a:ext cx="2711880" cy="3955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100" b="1" spc="-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исключить площадь балкона из сведений ЕГРН о квартире?</a:t>
            </a:r>
            <a:endParaRPr lang="ru-RU" sz="11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9" name="Рисунок 1"/>
          <p:cNvPicPr/>
          <p:nvPr/>
        </p:nvPicPr>
        <p:blipFill>
          <a:blip r:embed="rId4"/>
          <a:stretch/>
        </p:blipFill>
        <p:spPr>
          <a:xfrm>
            <a:off x="146160" y="56880"/>
            <a:ext cx="450360" cy="450360"/>
          </a:xfrm>
          <a:prstGeom prst="rect">
            <a:avLst/>
          </a:prstGeom>
          <a:ln w="0">
            <a:noFill/>
          </a:ln>
        </p:spPr>
      </p:pic>
      <p:sp>
        <p:nvSpPr>
          <p:cNvPr id="142" name="Прямоугольник 4"/>
          <p:cNvSpPr/>
          <p:nvPr/>
        </p:nvSpPr>
        <p:spPr>
          <a:xfrm>
            <a:off x="592560" y="603000"/>
            <a:ext cx="2817360" cy="298397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1000" b="1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Вариант 1.</a:t>
            </a:r>
            <a:r>
              <a:rPr lang="ru-RU" sz="1000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0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Если из имеющихся у Вас документов </a:t>
            </a:r>
            <a:r>
              <a:rPr lang="ru-RU" sz="1000" b="1" strike="noStrike" spc="-1" dirty="0" smtClean="0">
                <a:solidFill>
                  <a:srgbClr val="FF0000"/>
                </a:solidFill>
                <a:latin typeface="Times New Roman"/>
                <a:ea typeface="DejaVu Sans"/>
              </a:rPr>
              <a:t>следует</a:t>
            </a:r>
            <a:r>
              <a:rPr lang="ru-RU" sz="10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, что площадь балкона (лоджии) </a:t>
            </a:r>
            <a:r>
              <a:rPr lang="ru-RU" sz="1000" b="1" strike="noStrike" spc="-1" dirty="0" smtClean="0">
                <a:solidFill>
                  <a:srgbClr val="FF0000"/>
                </a:solidFill>
                <a:latin typeface="Times New Roman"/>
                <a:ea typeface="DejaVu Sans"/>
              </a:rPr>
              <a:t>включена</a:t>
            </a:r>
            <a:r>
              <a:rPr lang="ru-RU" sz="10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 в площадь квартиры.</a:t>
            </a:r>
            <a:endParaRPr lang="ru-RU" sz="10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0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000" b="0" strike="noStrike" spc="-1" dirty="0" smtClean="0">
              <a:solidFill>
                <a:srgbClr val="000000"/>
              </a:solidFill>
              <a:latin typeface="Times New Roman"/>
              <a:ea typeface="DejaVu Sans"/>
            </a:endParaRPr>
          </a:p>
          <a:p>
            <a:pPr algn="just">
              <a:lnSpc>
                <a:spcPct val="100000"/>
              </a:lnSpc>
            </a:pPr>
            <a:endParaRPr lang="ru-RU" sz="1000" b="0" strike="noStrike" spc="-1" dirty="0" smtClean="0">
              <a:solidFill>
                <a:srgbClr val="000000"/>
              </a:solidFill>
              <a:latin typeface="Times New Roman"/>
              <a:ea typeface="DejaVu Sans"/>
            </a:endParaRPr>
          </a:p>
          <a:p>
            <a:pPr algn="just">
              <a:lnSpc>
                <a:spcPct val="100000"/>
              </a:lnSpc>
            </a:pPr>
            <a:r>
              <a:rPr lang="ru-RU" sz="10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Подайте заявление об исправлении технической ошибки в площади жилого помещения </a:t>
            </a:r>
            <a:r>
              <a:rPr lang="ru-RU" sz="1000" b="1" strike="noStrike" spc="-1" dirty="0" smtClean="0">
                <a:solidFill>
                  <a:srgbClr val="FF0000"/>
                </a:solidFill>
                <a:latin typeface="Times New Roman"/>
                <a:ea typeface="DejaVu Sans"/>
              </a:rPr>
              <a:t>с приложением подтверждающих документов</a:t>
            </a:r>
            <a:r>
              <a:rPr lang="ru-RU" sz="10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:</a:t>
            </a:r>
          </a:p>
          <a:p>
            <a:pPr marL="171450" indent="-171450" algn="just">
              <a:lnSpc>
                <a:spcPct val="100000"/>
              </a:lnSpc>
              <a:buFontTx/>
              <a:buChar char="-"/>
            </a:pPr>
            <a:r>
              <a:rPr lang="ru-RU" sz="800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лично </a:t>
            </a:r>
            <a:r>
              <a:rPr lang="ru-RU" sz="800" spc="-1" dirty="0">
                <a:solidFill>
                  <a:srgbClr val="000000"/>
                </a:solidFill>
                <a:latin typeface="Times New Roman"/>
                <a:ea typeface="DejaVu Sans"/>
              </a:rPr>
              <a:t>в</a:t>
            </a:r>
            <a:r>
              <a:rPr lang="ru-RU" sz="800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 любой офис МФЦ;</a:t>
            </a:r>
          </a:p>
          <a:p>
            <a:pPr marL="171450" indent="-171450" algn="just">
              <a:lnSpc>
                <a:spcPct val="100000"/>
              </a:lnSpc>
              <a:buFontTx/>
              <a:buChar char="-"/>
            </a:pPr>
            <a:endParaRPr lang="ru-RU" sz="800" spc="-1" dirty="0" smtClean="0">
              <a:solidFill>
                <a:srgbClr val="000000"/>
              </a:solidFill>
              <a:latin typeface="Times New Roman"/>
              <a:ea typeface="DejaVu Sans"/>
            </a:endParaRPr>
          </a:p>
          <a:p>
            <a:pPr marL="171450" indent="-171450" algn="just">
              <a:lnSpc>
                <a:spcPct val="100000"/>
              </a:lnSpc>
              <a:buFontTx/>
              <a:buChar char="-"/>
            </a:pPr>
            <a:r>
              <a:rPr lang="ru-RU" sz="800" spc="-1" dirty="0" err="1">
                <a:solidFill>
                  <a:srgbClr val="000000"/>
                </a:solidFill>
                <a:latin typeface="Times New Roman"/>
                <a:ea typeface="DejaVu Sans"/>
              </a:rPr>
              <a:t>э</a:t>
            </a:r>
            <a:r>
              <a:rPr lang="ru-RU" sz="800" spc="-1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лектронно</a:t>
            </a:r>
            <a:r>
              <a:rPr lang="ru-RU" sz="800" spc="-1" dirty="0" smtClean="0">
                <a:solidFill>
                  <a:srgbClr val="000000"/>
                </a:solidFill>
                <a:latin typeface="Times New Roman"/>
              </a:rPr>
              <a:t> через Единый портал </a:t>
            </a:r>
            <a:r>
              <a:rPr lang="ru-RU" sz="800" spc="-1" dirty="0">
                <a:solidFill>
                  <a:srgbClr val="000000"/>
                </a:solidFill>
                <a:latin typeface="Times New Roman"/>
              </a:rPr>
              <a:t>государственных услуг (</a:t>
            </a:r>
            <a:r>
              <a:rPr lang="ru-RU" sz="800" spc="-1" dirty="0">
                <a:solidFill>
                  <a:srgbClr val="000000"/>
                </a:solidFill>
                <a:latin typeface="Times New Roman"/>
                <a:hlinkClick r:id="rId5"/>
              </a:rPr>
              <a:t>https://www.gosuslugi.ru</a:t>
            </a:r>
            <a:r>
              <a:rPr lang="ru-RU" sz="800" spc="-1" dirty="0" smtClean="0">
                <a:solidFill>
                  <a:srgbClr val="000000"/>
                </a:solidFill>
                <a:latin typeface="Times New Roman"/>
              </a:rPr>
              <a:t>);</a:t>
            </a:r>
          </a:p>
          <a:p>
            <a:pPr marL="171450" indent="-171450" algn="just">
              <a:lnSpc>
                <a:spcPct val="100000"/>
              </a:lnSpc>
              <a:buFontTx/>
              <a:buChar char="-"/>
            </a:pPr>
            <a:endParaRPr lang="ru-RU" sz="800" spc="-1" dirty="0">
              <a:solidFill>
                <a:srgbClr val="000000"/>
              </a:solidFill>
              <a:latin typeface="Times New Roman"/>
            </a:endParaRPr>
          </a:p>
          <a:p>
            <a:pPr marL="171450" indent="-171450" algn="just">
              <a:lnSpc>
                <a:spcPct val="100000"/>
              </a:lnSpc>
              <a:buFontTx/>
              <a:buChar char="-"/>
            </a:pPr>
            <a:r>
              <a:rPr lang="ru-RU" sz="800" spc="-1" dirty="0" err="1">
                <a:solidFill>
                  <a:srgbClr val="000000"/>
                </a:solidFill>
                <a:latin typeface="Times New Roman"/>
              </a:rPr>
              <a:t>э</a:t>
            </a:r>
            <a:r>
              <a:rPr lang="ru-RU" sz="800" spc="-1" dirty="0" err="1" smtClean="0">
                <a:solidFill>
                  <a:srgbClr val="000000"/>
                </a:solidFill>
                <a:latin typeface="Times New Roman"/>
              </a:rPr>
              <a:t>лектронно</a:t>
            </a:r>
            <a:r>
              <a:rPr lang="ru-RU" sz="800" spc="-1" dirty="0" smtClean="0">
                <a:solidFill>
                  <a:srgbClr val="000000"/>
                </a:solidFill>
                <a:latin typeface="Times New Roman"/>
              </a:rPr>
              <a:t> через сервис </a:t>
            </a:r>
            <a:r>
              <a:rPr lang="ru-RU" sz="800" spc="-1" dirty="0">
                <a:solidFill>
                  <a:srgbClr val="000000"/>
                </a:solidFill>
                <a:latin typeface="Times New Roman"/>
              </a:rPr>
              <a:t>«Личный кабинет» на официальном сайте </a:t>
            </a:r>
            <a:r>
              <a:rPr lang="ru-RU" sz="800" spc="-1" dirty="0" err="1">
                <a:solidFill>
                  <a:srgbClr val="000000"/>
                </a:solidFill>
                <a:latin typeface="Times New Roman"/>
              </a:rPr>
              <a:t>Росреестра</a:t>
            </a:r>
            <a:r>
              <a:rPr lang="ru-RU" sz="800" spc="-1" dirty="0">
                <a:solidFill>
                  <a:srgbClr val="000000"/>
                </a:solidFill>
                <a:latin typeface="Times New Roman"/>
              </a:rPr>
              <a:t> (</a:t>
            </a:r>
            <a:r>
              <a:rPr lang="ru-RU" sz="800" spc="-1" dirty="0">
                <a:solidFill>
                  <a:srgbClr val="000000"/>
                </a:solidFill>
                <a:latin typeface="Times New Roman"/>
                <a:hlinkClick r:id="rId6"/>
              </a:rPr>
              <a:t>https://rosreestr.gov.ru</a:t>
            </a:r>
            <a:r>
              <a:rPr lang="ru-RU" sz="800" spc="-1" dirty="0" smtClean="0">
                <a:solidFill>
                  <a:srgbClr val="000000"/>
                </a:solidFill>
                <a:latin typeface="Times New Roman"/>
              </a:rPr>
              <a:t>)</a:t>
            </a:r>
          </a:p>
          <a:p>
            <a:pPr marL="171450" indent="-171450" algn="just">
              <a:lnSpc>
                <a:spcPct val="100000"/>
              </a:lnSpc>
              <a:buFontTx/>
              <a:buChar char="-"/>
            </a:pPr>
            <a:endParaRPr lang="ru-RU" sz="800" spc="-1" dirty="0" smtClean="0">
              <a:solidFill>
                <a:srgbClr val="000000"/>
              </a:solidFill>
              <a:latin typeface="Times New Roman"/>
            </a:endParaRPr>
          </a:p>
          <a:p>
            <a:pPr algn="ctr">
              <a:lnSpc>
                <a:spcPct val="100000"/>
              </a:lnSpc>
            </a:pPr>
            <a:r>
              <a:rPr lang="ru-RU" sz="800" b="1" spc="-1" dirty="0" smtClean="0">
                <a:solidFill>
                  <a:srgbClr val="0070C0"/>
                </a:solidFill>
                <a:latin typeface="Times New Roman"/>
              </a:rPr>
              <a:t>ВАЖНО! Для подачи электронного заявления достаточно простой электронной подписи.</a:t>
            </a:r>
            <a:endParaRPr lang="ru-RU" sz="800" b="1" spc="-1" dirty="0">
              <a:solidFill>
                <a:srgbClr val="0070C0"/>
              </a:solidFill>
              <a:latin typeface="Times New Roman"/>
            </a:endParaRPr>
          </a:p>
          <a:p>
            <a:pPr algn="just">
              <a:lnSpc>
                <a:spcPct val="100000"/>
              </a:lnSpc>
            </a:pPr>
            <a:endParaRPr lang="ru-RU" sz="10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1799784" y="1119776"/>
            <a:ext cx="484632" cy="493872"/>
          </a:xfrm>
          <a:prstGeom prst="downArrow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785E09DD-51DB-9827-0FFE-8CC8CE38EA2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7576" y="1613648"/>
            <a:ext cx="372013" cy="446441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B72D35D9-6AA5-083C-754B-E70E46BD8ED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825" y="2962027"/>
            <a:ext cx="263764" cy="25470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Рисунок 3"/>
          <p:cNvPicPr/>
          <p:nvPr/>
        </p:nvPicPr>
        <p:blipFill>
          <a:blip r:embed="rId3"/>
          <a:stretch/>
        </p:blipFill>
        <p:spPr>
          <a:xfrm>
            <a:off x="107640" y="88560"/>
            <a:ext cx="450360" cy="450360"/>
          </a:xfrm>
          <a:prstGeom prst="rect">
            <a:avLst/>
          </a:prstGeom>
          <a:ln w="0">
            <a:noFill/>
          </a:ln>
        </p:spPr>
      </p:pic>
      <p:sp>
        <p:nvSpPr>
          <p:cNvPr id="144" name="Прямоугольник 4"/>
          <p:cNvSpPr/>
          <p:nvPr/>
        </p:nvSpPr>
        <p:spPr>
          <a:xfrm>
            <a:off x="580140" y="168393"/>
            <a:ext cx="2799000" cy="3955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100" b="1" spc="-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исключить площадь балкона из сведений ЕГРН о квартире?</a:t>
            </a:r>
            <a:endParaRPr lang="ru-RU" sz="1100" b="1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5" name="Прямоугольник 8"/>
          <p:cNvSpPr/>
          <p:nvPr/>
        </p:nvSpPr>
        <p:spPr>
          <a:xfrm>
            <a:off x="214560" y="2206800"/>
            <a:ext cx="3220920" cy="264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7000"/>
              </a:lnSpc>
            </a:pPr>
            <a:endParaRPr lang="ru-RU" sz="1100" b="0" strike="noStrike" spc="-1">
              <a:solidFill>
                <a:srgbClr val="000000"/>
              </a:solidFill>
              <a:latin typeface="Calibri"/>
              <a:ea typeface="Calibri"/>
            </a:endParaRPr>
          </a:p>
        </p:txBody>
      </p:sp>
      <p:sp>
        <p:nvSpPr>
          <p:cNvPr id="146" name="Прямоугольник 16"/>
          <p:cNvSpPr/>
          <p:nvPr/>
        </p:nvSpPr>
        <p:spPr>
          <a:xfrm>
            <a:off x="541800" y="1183680"/>
            <a:ext cx="2929320" cy="21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endParaRPr lang="ru-RU" sz="800" b="0" strike="noStrike" spc="-1">
              <a:solidFill>
                <a:srgbClr val="0000FF"/>
              </a:solidFill>
              <a:latin typeface="Arial"/>
              <a:ea typeface="DejaVu Sans"/>
            </a:endParaRPr>
          </a:p>
        </p:txBody>
      </p:sp>
      <p:sp>
        <p:nvSpPr>
          <p:cNvPr id="147" name="Прямоугольник 19"/>
          <p:cNvSpPr/>
          <p:nvPr/>
        </p:nvSpPr>
        <p:spPr>
          <a:xfrm>
            <a:off x="502200" y="1751760"/>
            <a:ext cx="2954880" cy="21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endParaRPr lang="ru-RU" sz="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48" name="Скругленный прямоугольник 13"/>
          <p:cNvSpPr/>
          <p:nvPr/>
        </p:nvSpPr>
        <p:spPr>
          <a:xfrm>
            <a:off x="558000" y="125792"/>
            <a:ext cx="2877480" cy="459208"/>
          </a:xfrm>
          <a:prstGeom prst="roundRect">
            <a:avLst>
              <a:gd name="adj" fmla="val 16667"/>
            </a:avLst>
          </a:prstGeom>
          <a:noFill/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800" b="1" strike="noStrike" spc="-1">
                <a:solidFill>
                  <a:schemeClr val="lt1"/>
                </a:solidFill>
                <a:latin typeface="Calibri"/>
                <a:ea typeface="DejaVu Sans"/>
              </a:rPr>
              <a:t> </a:t>
            </a:r>
            <a:endParaRPr lang="ru-RU" sz="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Прямоугольник 14"/>
          <p:cNvSpPr/>
          <p:nvPr/>
        </p:nvSpPr>
        <p:spPr>
          <a:xfrm>
            <a:off x="600120" y="1109520"/>
            <a:ext cx="2867040" cy="947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endParaRPr lang="ru-RU" sz="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51" name="Прямоугольник 1"/>
          <p:cNvSpPr/>
          <p:nvPr/>
        </p:nvSpPr>
        <p:spPr>
          <a:xfrm>
            <a:off x="558000" y="653704"/>
            <a:ext cx="2770920" cy="27069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lvl="0" algn="just"/>
            <a:r>
              <a:rPr lang="ru-RU" sz="1000" b="1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Вариант 2. </a:t>
            </a:r>
            <a:r>
              <a:rPr lang="ru-RU" sz="1000" spc="-1" dirty="0" smtClean="0">
                <a:solidFill>
                  <a:srgbClr val="000000"/>
                </a:solidFill>
                <a:latin typeface="Times New Roman"/>
              </a:rPr>
              <a:t>Если </a:t>
            </a:r>
            <a:r>
              <a:rPr lang="ru-RU" sz="1000" spc="-1" dirty="0">
                <a:solidFill>
                  <a:srgbClr val="000000"/>
                </a:solidFill>
                <a:latin typeface="Times New Roman"/>
              </a:rPr>
              <a:t>из имеющихся у Вас документов </a:t>
            </a:r>
            <a:r>
              <a:rPr lang="ru-RU" sz="1000" b="1" spc="-1" dirty="0" smtClean="0">
                <a:solidFill>
                  <a:srgbClr val="FF0000"/>
                </a:solidFill>
                <a:latin typeface="Times New Roman"/>
              </a:rPr>
              <a:t>невозможно</a:t>
            </a:r>
            <a:r>
              <a:rPr lang="ru-RU" sz="1000" spc="-1" dirty="0" smtClean="0">
                <a:solidFill>
                  <a:srgbClr val="000000"/>
                </a:solidFill>
                <a:latin typeface="Times New Roman"/>
              </a:rPr>
              <a:t> установить, из чего состоит площадь Вашей квартиры или таких документов у Вас </a:t>
            </a:r>
            <a:r>
              <a:rPr lang="ru-RU" sz="1000" b="1" spc="-1" dirty="0" smtClean="0">
                <a:solidFill>
                  <a:srgbClr val="FF0000"/>
                </a:solidFill>
                <a:latin typeface="Times New Roman"/>
              </a:rPr>
              <a:t>нет</a:t>
            </a:r>
            <a:r>
              <a:rPr lang="ru-RU" sz="1000" spc="-1" dirty="0" smtClean="0">
                <a:solidFill>
                  <a:srgbClr val="000000"/>
                </a:solidFill>
                <a:latin typeface="Times New Roman"/>
              </a:rPr>
              <a:t>.</a:t>
            </a:r>
          </a:p>
          <a:p>
            <a:pPr lvl="0" algn="just"/>
            <a:endParaRPr lang="ru-RU" sz="1000" b="0" strike="noStrike" spc="-1" dirty="0">
              <a:solidFill>
                <a:srgbClr val="000000"/>
              </a:solidFill>
              <a:latin typeface="Times New Roman"/>
            </a:endParaRPr>
          </a:p>
          <a:p>
            <a:pPr lvl="0" algn="just"/>
            <a:endParaRPr lang="ru-RU" sz="1000" spc="-1" dirty="0" smtClean="0">
              <a:solidFill>
                <a:srgbClr val="000000"/>
              </a:solidFill>
              <a:latin typeface="Times New Roman"/>
            </a:endParaRPr>
          </a:p>
          <a:p>
            <a:pPr lvl="0" algn="just"/>
            <a:endParaRPr lang="ru-RU" sz="1000" b="0" strike="noStrike" spc="-1" dirty="0">
              <a:solidFill>
                <a:srgbClr val="000000"/>
              </a:solidFill>
              <a:latin typeface="Times New Roman"/>
            </a:endParaRPr>
          </a:p>
          <a:p>
            <a:pPr lvl="0" algn="just"/>
            <a:endParaRPr lang="ru-RU" sz="1000" spc="-1" dirty="0" smtClean="0">
              <a:solidFill>
                <a:srgbClr val="000000"/>
              </a:solidFill>
              <a:latin typeface="Times New Roman"/>
            </a:endParaRPr>
          </a:p>
          <a:p>
            <a:pPr marL="228600" lvl="0" indent="-228600" algn="just">
              <a:buAutoNum type="arabicPeriod"/>
            </a:pPr>
            <a:r>
              <a:rPr lang="ru-RU" sz="1000" b="0" strike="noStrike" spc="-1" dirty="0" smtClean="0">
                <a:solidFill>
                  <a:srgbClr val="000000"/>
                </a:solidFill>
                <a:latin typeface="Times New Roman"/>
              </a:rPr>
              <a:t>Подготовьте </a:t>
            </a:r>
            <a:r>
              <a:rPr lang="ru-RU" sz="1000" b="1" strike="noStrike" spc="-1" dirty="0" smtClean="0">
                <a:solidFill>
                  <a:srgbClr val="0070C0"/>
                </a:solidFill>
                <a:latin typeface="Times New Roman"/>
              </a:rPr>
              <a:t>технический план</a:t>
            </a:r>
            <a:r>
              <a:rPr lang="ru-RU" sz="1000" b="0" strike="noStrike" spc="-1" dirty="0" smtClean="0">
                <a:solidFill>
                  <a:srgbClr val="000000"/>
                </a:solidFill>
                <a:latin typeface="Times New Roman"/>
              </a:rPr>
              <a:t> помещения у кадастрового инженера.</a:t>
            </a:r>
          </a:p>
          <a:p>
            <a:pPr marL="228600" lvl="0" indent="-228600" algn="just">
              <a:buAutoNum type="arabicPeriod"/>
            </a:pPr>
            <a:r>
              <a:rPr lang="ru-RU" sz="1000" spc="-1" dirty="0" smtClean="0">
                <a:solidFill>
                  <a:srgbClr val="000000"/>
                </a:solidFill>
                <a:latin typeface="Times New Roman"/>
              </a:rPr>
              <a:t>Подайте заявление о государственном кадастровом учете изменений</a:t>
            </a:r>
          </a:p>
          <a:p>
            <a:pPr lvl="0" algn="just"/>
            <a:endParaRPr lang="ru-RU" sz="1000" b="1" strike="noStrike" spc="-1" dirty="0">
              <a:solidFill>
                <a:srgbClr val="0070C0"/>
              </a:solidFill>
              <a:latin typeface="Times New Roman"/>
            </a:endParaRPr>
          </a:p>
          <a:p>
            <a:pPr lvl="0" algn="just"/>
            <a:endParaRPr lang="ru-RU" sz="1000" b="0" strike="noStrike" spc="-1" dirty="0">
              <a:solidFill>
                <a:srgbClr val="000000"/>
              </a:solidFill>
              <a:latin typeface="Times New Roman"/>
            </a:endParaRPr>
          </a:p>
          <a:p>
            <a:pPr lvl="0" algn="just"/>
            <a:endParaRPr lang="ru-RU" sz="1000" spc="-1" dirty="0" smtClean="0">
              <a:solidFill>
                <a:srgbClr val="000000"/>
              </a:solidFill>
              <a:latin typeface="Times New Roman"/>
            </a:endParaRPr>
          </a:p>
          <a:p>
            <a:pPr lvl="0" algn="just"/>
            <a:endParaRPr lang="ru-RU" sz="1000" b="0" strike="noStrike" spc="-1" dirty="0">
              <a:solidFill>
                <a:srgbClr val="000000"/>
              </a:solidFill>
              <a:latin typeface="Times New Roman"/>
            </a:endParaRPr>
          </a:p>
          <a:p>
            <a:pPr lvl="0" algn="just"/>
            <a:endParaRPr lang="ru-RU" sz="1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1582704" y="1384584"/>
            <a:ext cx="484632" cy="493872"/>
          </a:xfrm>
          <a:prstGeom prst="downArrow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785E09DD-51DB-9827-0FFE-8CC8CE38EA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8087" y="1966320"/>
            <a:ext cx="372013" cy="44644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6145</TotalTime>
  <Words>546</Words>
  <Application>Microsoft Office PowerPoint</Application>
  <PresentationFormat>Произвольный</PresentationFormat>
  <Paragraphs>86</Paragraphs>
  <Slides>10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Calibri</vt:lpstr>
      <vt:lpstr>DejaVu Sans</vt:lpstr>
      <vt:lpstr>Symbol</vt:lpstr>
      <vt:lpstr>Times New Roman</vt:lpstr>
      <vt:lpstr>Wingdings</vt:lpstr>
      <vt:lpstr>Тема Office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Microsoft Office User</dc:creator>
  <dc:description/>
  <cp:lastModifiedBy>Почекутова Ольга Витальевна</cp:lastModifiedBy>
  <cp:revision>408</cp:revision>
  <cp:lastPrinted>2025-02-14T08:30:40Z</cp:lastPrinted>
  <dcterms:created xsi:type="dcterms:W3CDTF">2022-04-08T13:42:59Z</dcterms:created>
  <dcterms:modified xsi:type="dcterms:W3CDTF">2025-02-18T05:59:13Z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17</vt:i4>
  </property>
  <property fmtid="{D5CDD505-2E9C-101B-9397-08002B2CF9AE}" pid="3" name="PresentationFormat">
    <vt:lpwstr>Произвольный</vt:lpwstr>
  </property>
  <property fmtid="{D5CDD505-2E9C-101B-9397-08002B2CF9AE}" pid="4" name="Slides">
    <vt:i4>17</vt:i4>
  </property>
</Properties>
</file>